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6800" cy="30279975"/>
  <p:notesSz cx="6858000" cy="9144000"/>
  <p:defaultText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190" autoAdjust="0"/>
    <p:restoredTop sz="99726" autoAdjust="0"/>
  </p:normalViewPr>
  <p:slideViewPr>
    <p:cSldViewPr>
      <p:cViewPr>
        <p:scale>
          <a:sx n="40" d="100"/>
          <a:sy n="40" d="100"/>
        </p:scale>
        <p:origin x="-1762" y="3485"/>
      </p:cViewPr>
      <p:guideLst>
        <p:guide orient="horz" pos="9537"/>
        <p:guide pos="673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4010" y="9406420"/>
            <a:ext cx="18178780" cy="64905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5505430" y="1212605"/>
            <a:ext cx="4812030" cy="2583610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9340" y="1212605"/>
            <a:ext cx="14079643" cy="2583610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410" y="19457690"/>
            <a:ext cx="18178780" cy="6013939"/>
          </a:xfrm>
        </p:spPr>
        <p:txBody>
          <a:bodyPr anchor="t"/>
          <a:lstStyle>
            <a:lvl1pPr algn="l">
              <a:defRPr sz="12900" b="1" cap="all"/>
            </a:lvl1pPr>
          </a:lstStyle>
          <a:p>
            <a:r>
              <a:rPr lang="ru-RU" smtClean="0"/>
              <a:t>Образец заголовка</a:t>
            </a:r>
            <a:endParaRPr lang="ru-RU"/>
          </a:p>
        </p:txBody>
      </p:sp>
      <p:sp>
        <p:nvSpPr>
          <p:cNvPr id="3" name="Текст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9340"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0871623"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ru-RU" smtClean="0"/>
              <a:t>Образец текста</a:t>
            </a:r>
          </a:p>
        </p:txBody>
      </p:sp>
      <p:sp>
        <p:nvSpPr>
          <p:cNvPr id="4" name="Содержимое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ru-RU" smtClean="0"/>
              <a:t>Образец текста</a:t>
            </a:r>
          </a:p>
        </p:txBody>
      </p:sp>
      <p:sp>
        <p:nvSpPr>
          <p:cNvPr id="6" name="Содержимое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341" y="1205591"/>
            <a:ext cx="7036110" cy="5130774"/>
          </a:xfrm>
        </p:spPr>
        <p:txBody>
          <a:bodyPr anchor="b"/>
          <a:lstStyle>
            <a:lvl1pPr algn="l">
              <a:defRPr sz="6500" b="1"/>
            </a:lvl1pPr>
          </a:lstStyle>
          <a:p>
            <a:r>
              <a:rPr lang="ru-RU" smtClean="0"/>
              <a:t>Образец заголовка</a:t>
            </a:r>
            <a:endParaRPr lang="ru-RU"/>
          </a:p>
        </p:txBody>
      </p:sp>
      <p:sp>
        <p:nvSpPr>
          <p:cNvPr id="3" name="Содержимое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1962" y="21195982"/>
            <a:ext cx="12832080" cy="2502306"/>
          </a:xfrm>
        </p:spPr>
        <p:txBody>
          <a:bodyPr anchor="b"/>
          <a:lstStyle>
            <a:lvl1pPr algn="l">
              <a:defRPr sz="6500" b="1"/>
            </a:lvl1pPr>
          </a:lstStyle>
          <a:p>
            <a:r>
              <a:rPr lang="ru-RU" smtClean="0"/>
              <a:t>Образец заголовка</a:t>
            </a:r>
            <a:endParaRPr lang="ru-RU"/>
          </a:p>
        </p:txBody>
      </p:sp>
      <p:sp>
        <p:nvSpPr>
          <p:cNvPr id="3" name="Рисунок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ru-RU"/>
          </a:p>
        </p:txBody>
      </p:sp>
      <p:sp>
        <p:nvSpPr>
          <p:cNvPr id="4" name="Текст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5B106E36-FD25-4E2D-B0AA-010F637433A0}" type="datetimeFigureOut">
              <a:rPr lang="ru-RU" smtClean="0"/>
              <a:pPr/>
              <a:t>19.03.2018</a:t>
            </a:fld>
            <a:endParaRPr lang="ru-RU"/>
          </a:p>
        </p:txBody>
      </p:sp>
      <p:sp>
        <p:nvSpPr>
          <p:cNvPr id="5" name="Нижний колонтитул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package" Target="../embeddings/_________Microsoft_Office_Word2.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package" Target="../embeddings/_________Microsoft_Office_Word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6296" y="522363"/>
            <a:ext cx="19802200" cy="2664296"/>
          </a:xfrm>
        </p:spPr>
        <p:txBody>
          <a:bodyPr>
            <a:normAutofit fontScale="90000"/>
          </a:bodyPr>
          <a:lstStyle/>
          <a:p>
            <a:r>
              <a:rPr lang="ru-RU" sz="4800" b="1" dirty="0" smtClean="0">
                <a:latin typeface="Times New Roman"/>
                <a:ea typeface="Times New Roman"/>
              </a:rPr>
              <a:t>ПРОГНОЗИРОВАНИЕ   ЛУЧЕВОЙ   ПРОЧНОСТИ </a:t>
            </a:r>
            <a:br>
              <a:rPr lang="ru-RU" sz="4800" b="1" dirty="0" smtClean="0">
                <a:latin typeface="Times New Roman"/>
                <a:ea typeface="Times New Roman"/>
              </a:rPr>
            </a:br>
            <a:r>
              <a:rPr lang="ru-RU" sz="4800" b="1" dirty="0" smtClean="0">
                <a:latin typeface="Times New Roman"/>
                <a:ea typeface="Times New Roman"/>
              </a:rPr>
              <a:t>НАНОРАЗМЕРНЫХ   ПОКРЫТИЙ</a:t>
            </a:r>
            <a:r>
              <a:rPr lang="en-US" sz="4800" b="1" dirty="0" smtClean="0">
                <a:latin typeface="Times New Roman" pitchFamily="18" charset="0"/>
                <a:cs typeface="Times New Roman" pitchFamily="18" charset="0"/>
              </a:rPr>
              <a:t/>
            </a:r>
            <a:br>
              <a:rPr lang="en-US" sz="4800" b="1"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О.</a:t>
            </a:r>
            <a:r>
              <a:rPr lang="en-US"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В.</a:t>
            </a:r>
            <a:r>
              <a:rPr lang="en-US" sz="36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Мкртычев</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Филиал ФГБОУ ВО «Белгородский государственный технологический университет им. В.Г. Шухова» </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Новороссийск</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Россия</a:t>
            </a:r>
            <a:endParaRPr lang="ru-RU" sz="2400" dirty="0">
              <a:latin typeface="Times New Roman" pitchFamily="18" charset="0"/>
              <a:cs typeface="Times New Roman" pitchFamily="18" charset="0"/>
            </a:endParaRPr>
          </a:p>
        </p:txBody>
      </p:sp>
      <p:sp>
        <p:nvSpPr>
          <p:cNvPr id="7" name="Подзаголовок 2"/>
          <p:cNvSpPr txBox="1">
            <a:spLocks/>
          </p:cNvSpPr>
          <p:nvPr/>
        </p:nvSpPr>
        <p:spPr>
          <a:xfrm>
            <a:off x="540272" y="14131875"/>
            <a:ext cx="20160000" cy="7560000"/>
          </a:xfrm>
          <a:prstGeom prst="flowChartAlternateProcess">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8100000" scaled="1"/>
            <a:tileRect/>
          </a:gradFill>
          <a:ln w="76200">
            <a:solidFill>
              <a:schemeClr val="tx1"/>
            </a:solidFill>
          </a:ln>
        </p:spPr>
        <p:txBody>
          <a:bodyPr vert="horz" lIns="295232" tIns="147616" rIns="295232" bIns="147616" rtlCol="0">
            <a:normAutofit/>
          </a:bodyPr>
          <a:lstStyle/>
          <a:p>
            <a:pPr lvl="0" algn="ctr">
              <a:spcBef>
                <a:spcPct val="20000"/>
              </a:spcBef>
              <a:defRPr/>
            </a:pPr>
            <a:r>
              <a:rPr lang="ru-RU" sz="2600" b="1" dirty="0" smtClean="0">
                <a:latin typeface="Times New Roman" pitchFamily="18" charset="0"/>
                <a:cs typeface="Times New Roman" pitchFamily="18" charset="0"/>
              </a:rPr>
              <a:t>СТАТИСТИЧЕСКОЕ  РАСПРЕДЕЛЕНИЕ  ВЕЙБУЛЛА−ГНЕДЕНКО</a:t>
            </a:r>
          </a:p>
          <a:p>
            <a:pPr lvl="0" algn="just">
              <a:spcBef>
                <a:spcPct val="20000"/>
              </a:spcBef>
              <a:defRPr/>
            </a:pPr>
            <a:r>
              <a:rPr lang="ru-RU" sz="2600" b="1" dirty="0" smtClean="0">
                <a:latin typeface="Times New Roman" pitchFamily="18" charset="0"/>
                <a:cs typeface="Times New Roman" pitchFamily="18" charset="0"/>
              </a:rPr>
              <a:t>  </a:t>
            </a:r>
            <a:r>
              <a:rPr kumimoji="0" lang="en-US" sz="2600" b="1" i="0" u="none" strike="noStrike" kern="1200" cap="none" spc="0" normalizeH="0" noProof="0" dirty="0" smtClean="0">
                <a:ln>
                  <a:noFill/>
                </a:ln>
                <a:effectLst/>
                <a:uLnTx/>
                <a:uFillTx/>
                <a:latin typeface="Times New Roman" pitchFamily="18" charset="0"/>
                <a:ea typeface="+mn-ea"/>
                <a:cs typeface="Times New Roman" pitchFamily="18" charset="0"/>
              </a:rPr>
              <a:t> </a:t>
            </a:r>
            <a:r>
              <a:rPr kumimoji="0" lang="ru-RU" sz="2600" b="0" i="0" u="none" strike="noStrike" kern="1200" cap="none" spc="0" normalizeH="0" baseline="0" noProof="0" dirty="0" smtClean="0">
                <a:ln>
                  <a:noFill/>
                </a:ln>
                <a:effectLst/>
                <a:uLnTx/>
                <a:uFillTx/>
                <a:latin typeface="Times New Roman" pitchFamily="18" charset="0"/>
                <a:ea typeface="+mn-ea"/>
                <a:cs typeface="Times New Roman" pitchFamily="18" charset="0"/>
              </a:rPr>
              <a:t>Для</a:t>
            </a:r>
            <a:r>
              <a:rPr kumimoji="0" lang="ru-RU" sz="2600" b="0" i="0" u="none" strike="noStrike" kern="1200" cap="none" spc="0" normalizeH="0" noProof="0" dirty="0" smtClean="0">
                <a:ln>
                  <a:noFill/>
                </a:ln>
                <a:effectLst/>
                <a:uLnTx/>
                <a:uFillTx/>
                <a:latin typeface="Times New Roman" pitchFamily="18" charset="0"/>
                <a:ea typeface="+mn-ea"/>
                <a:cs typeface="Times New Roman" pitchFamily="18" charset="0"/>
              </a:rPr>
              <a:t> прогнозирования оптической прочности использована модель </a:t>
            </a:r>
            <a:r>
              <a:rPr kumimoji="0" lang="ru-RU" sz="2600" b="0" i="0" u="none" strike="noStrike" kern="1200" cap="none" spc="0" normalizeH="0" noProof="0" dirty="0" err="1" smtClean="0">
                <a:ln>
                  <a:noFill/>
                </a:ln>
                <a:effectLst/>
                <a:uLnTx/>
                <a:uFillTx/>
                <a:latin typeface="Times New Roman" pitchFamily="18" charset="0"/>
                <a:ea typeface="+mn-ea"/>
                <a:cs typeface="Times New Roman" pitchFamily="18" charset="0"/>
              </a:rPr>
              <a:t>Вейбулла-Гнеденко</a:t>
            </a:r>
            <a:r>
              <a:rPr kumimoji="0" lang="ru-RU" sz="2600" b="0" i="0" u="none" strike="noStrike" kern="1200" cap="none" spc="0" normalizeH="0" noProof="0" dirty="0" smtClean="0">
                <a:ln>
                  <a:noFill/>
                </a:ln>
                <a:effectLst/>
                <a:uLnTx/>
                <a:uFillTx/>
                <a:latin typeface="Times New Roman" pitchFamily="18" charset="0"/>
                <a:ea typeface="+mn-ea"/>
                <a:cs typeface="Times New Roman" pitchFamily="18" charset="0"/>
              </a:rPr>
              <a:t> с вероятностью разрушения образца</a:t>
            </a:r>
          </a:p>
          <a:p>
            <a:pPr lvl="0" algn="just">
              <a:spcBef>
                <a:spcPct val="20000"/>
              </a:spcBef>
              <a:defRPr/>
            </a:pPr>
            <a:endParaRPr kumimoji="0" lang="ru-RU" sz="26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12" name="Подзаголовок 2"/>
          <p:cNvSpPr txBox="1">
            <a:spLocks/>
          </p:cNvSpPr>
          <p:nvPr/>
        </p:nvSpPr>
        <p:spPr>
          <a:xfrm>
            <a:off x="540272" y="3330675"/>
            <a:ext cx="20160000" cy="3240000"/>
          </a:xfrm>
          <a:prstGeom prst="flowChartAlternateProcess">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w="76200">
            <a:solidFill>
              <a:schemeClr val="tx1"/>
            </a:solidFill>
          </a:ln>
        </p:spPr>
        <p:txBody>
          <a:bodyPr vert="horz" lIns="295232" tIns="147616" rIns="295232" bIns="147616" rtlCol="0">
            <a:normAutofit fontScale="92500" lnSpcReduction="10000"/>
          </a:bodyPr>
          <a:lstStyle/>
          <a:p>
            <a:pPr lvl="0" algn="ctr">
              <a:spcBef>
                <a:spcPct val="20000"/>
              </a:spcBef>
              <a:defRPr/>
            </a:pPr>
            <a:r>
              <a:rPr lang="ru-RU" sz="2600" b="1" dirty="0" smtClean="0">
                <a:latin typeface="Times New Roman" pitchFamily="18" charset="0"/>
                <a:cs typeface="Times New Roman" pitchFamily="18" charset="0"/>
              </a:rPr>
              <a:t>ВВЕДЕНИЕ </a:t>
            </a:r>
          </a:p>
          <a:p>
            <a:pPr algn="just">
              <a:spcBef>
                <a:spcPct val="20000"/>
              </a:spcBef>
              <a:defRPr/>
            </a:pPr>
            <a:r>
              <a:rPr lang="ru-RU" sz="2800" dirty="0" smtClean="0">
                <a:latin typeface="Times New Roman" pitchFamily="18" charset="0"/>
                <a:cs typeface="Times New Roman" pitchFamily="18" charset="0"/>
              </a:rPr>
              <a:t>Прочность материалов, подвергающихся различным видам воздействий, является важным критерием. Среди этих материалов часто употребляются в различных отраслях керамические материалы и стекло или соединения на их основе. Такие материалы часто упрочняют путём введения специальных добавок или путём нанесения на его поверхность тонкоплёночных покрытий или их использование для получения таких покрытий. Авторы статьи провели ряд исследований лучевой прочности стеклянных материалов для разработки методики прогнозирования динамики лучевой прочности наноразмерных покрытий под действием мощного импульсного излучения.</a:t>
            </a:r>
            <a:endParaRPr lang="en-US" sz="2800" dirty="0" smtClean="0">
              <a:latin typeface="Times New Roman" pitchFamily="18" charset="0"/>
              <a:cs typeface="Times New Roman" pitchFamily="18" charset="0"/>
            </a:endParaRPr>
          </a:p>
        </p:txBody>
      </p:sp>
      <p:sp>
        <p:nvSpPr>
          <p:cNvPr id="13" name="Подзаголовок 2"/>
          <p:cNvSpPr txBox="1">
            <a:spLocks/>
          </p:cNvSpPr>
          <p:nvPr/>
        </p:nvSpPr>
        <p:spPr>
          <a:xfrm>
            <a:off x="540272" y="6787059"/>
            <a:ext cx="9720000" cy="7128792"/>
          </a:xfrm>
          <a:prstGeom prst="flowChartAlternateProcess">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ln w="76200">
            <a:solidFill>
              <a:schemeClr val="tx1"/>
            </a:solidFill>
          </a:ln>
        </p:spPr>
        <p:txBody>
          <a:bodyPr vert="horz" lIns="295232" tIns="147616" rIns="295232" bIns="147616" rtlCol="0">
            <a:normAutofit/>
          </a:bodyPr>
          <a:lstStyle/>
          <a:p>
            <a:pPr algn="just">
              <a:spcBef>
                <a:spcPct val="20000"/>
              </a:spcBef>
              <a:defRPr/>
            </a:pPr>
            <a:endParaRPr lang="en-US" sz="2800" smtClean="0">
              <a:latin typeface="Times New Roman" pitchFamily="18" charset="0"/>
              <a:cs typeface="Times New Roman" pitchFamily="18" charset="0"/>
            </a:endParaRPr>
          </a:p>
          <a:p>
            <a:pPr algn="just">
              <a:spcBef>
                <a:spcPct val="20000"/>
              </a:spcBef>
              <a:defRPr/>
            </a:pPr>
            <a:endParaRPr kumimoji="0" lang="en-US" sz="2800" b="0" i="0" u="none" strike="noStrike" kern="1200" cap="none" spc="0" normalizeH="0" baseline="0" noProof="0" smtClean="0">
              <a:ln>
                <a:noFill/>
              </a:ln>
              <a:effectLst/>
              <a:uLnTx/>
              <a:uFillTx/>
              <a:latin typeface="Times New Roman" pitchFamily="18" charset="0"/>
              <a:ea typeface="+mn-ea"/>
              <a:cs typeface="Times New Roman" pitchFamily="18" charset="0"/>
            </a:endParaRPr>
          </a:p>
          <a:p>
            <a:pPr algn="just">
              <a:spcBef>
                <a:spcPct val="20000"/>
              </a:spcBef>
              <a:defRPr/>
            </a:pPr>
            <a:endParaRPr lang="en-US" sz="2800" smtClean="0">
              <a:latin typeface="Times New Roman" pitchFamily="18" charset="0"/>
              <a:cs typeface="Times New Roman" pitchFamily="18" charset="0"/>
            </a:endParaRPr>
          </a:p>
          <a:p>
            <a:pPr algn="just">
              <a:spcBef>
                <a:spcPct val="20000"/>
              </a:spcBef>
              <a:defRPr/>
            </a:pPr>
            <a:endParaRPr kumimoji="0" lang="en-US" sz="2800" b="0" i="0" u="none" strike="noStrike" kern="1200" cap="none" spc="0" normalizeH="0" baseline="0" noProof="0" smtClean="0">
              <a:ln>
                <a:noFill/>
              </a:ln>
              <a:effectLst/>
              <a:uLnTx/>
              <a:uFillTx/>
              <a:latin typeface="Times New Roman" pitchFamily="18" charset="0"/>
              <a:ea typeface="+mn-ea"/>
              <a:cs typeface="Times New Roman" pitchFamily="18" charset="0"/>
            </a:endParaRPr>
          </a:p>
          <a:p>
            <a:pPr algn="just">
              <a:spcBef>
                <a:spcPct val="20000"/>
              </a:spcBef>
              <a:defRPr/>
            </a:pPr>
            <a:endParaRPr lang="en-US" sz="2800" smtClean="0">
              <a:latin typeface="Times New Roman" pitchFamily="18" charset="0"/>
              <a:cs typeface="Times New Roman" pitchFamily="18" charset="0"/>
            </a:endParaRPr>
          </a:p>
          <a:p>
            <a:pPr algn="just">
              <a:spcBef>
                <a:spcPct val="20000"/>
              </a:spcBef>
              <a:defRPr/>
            </a:pPr>
            <a:endParaRPr kumimoji="0" lang="en-US" sz="2800" b="0" i="0" u="none" strike="noStrike" kern="1200" cap="none" spc="0" normalizeH="0" baseline="0" noProof="0" smtClean="0">
              <a:ln>
                <a:noFill/>
              </a:ln>
              <a:effectLst/>
              <a:uLnTx/>
              <a:uFillTx/>
              <a:latin typeface="Times New Roman" pitchFamily="18" charset="0"/>
              <a:ea typeface="+mn-ea"/>
              <a:cs typeface="Times New Roman" pitchFamily="18" charset="0"/>
            </a:endParaRPr>
          </a:p>
          <a:p>
            <a:pPr algn="just">
              <a:spcBef>
                <a:spcPct val="20000"/>
              </a:spcBef>
              <a:defRPr/>
            </a:pPr>
            <a:endParaRPr lang="en-US" sz="2800" smtClean="0">
              <a:latin typeface="Times New Roman" pitchFamily="18" charset="0"/>
              <a:cs typeface="Times New Roman" pitchFamily="18" charset="0"/>
            </a:endParaRPr>
          </a:p>
          <a:p>
            <a:pPr algn="just">
              <a:spcBef>
                <a:spcPct val="20000"/>
              </a:spcBef>
              <a:defRPr/>
            </a:pPr>
            <a:endParaRPr kumimoji="0" lang="en-US" sz="2800" b="0" i="0" u="none" strike="noStrike" kern="1200" cap="none" spc="0" normalizeH="0" baseline="0" noProof="0" smtClean="0">
              <a:ln>
                <a:noFill/>
              </a:ln>
              <a:effectLst/>
              <a:uLnTx/>
              <a:uFillTx/>
              <a:latin typeface="Times New Roman" pitchFamily="18" charset="0"/>
              <a:ea typeface="+mn-ea"/>
              <a:cs typeface="Times New Roman" pitchFamily="18" charset="0"/>
            </a:endParaRPr>
          </a:p>
          <a:p>
            <a:pPr algn="just">
              <a:spcBef>
                <a:spcPct val="20000"/>
              </a:spcBef>
              <a:defRPr/>
            </a:pPr>
            <a:endParaRPr lang="en-US" sz="2800" smtClean="0">
              <a:latin typeface="Times New Roman" pitchFamily="18" charset="0"/>
              <a:cs typeface="Times New Roman" pitchFamily="18" charset="0"/>
            </a:endParaRPr>
          </a:p>
          <a:p>
            <a:pPr algn="just">
              <a:spcBef>
                <a:spcPct val="20000"/>
              </a:spcBef>
              <a:defRPr/>
            </a:pPr>
            <a:endParaRPr kumimoji="0" lang="en-US" sz="2800" b="0" i="0" u="none" strike="noStrike" kern="1200" cap="none" spc="0" normalizeH="0" baseline="0" noProof="0" smtClean="0">
              <a:ln>
                <a:noFill/>
              </a:ln>
              <a:effectLst/>
              <a:uLnTx/>
              <a:uFillTx/>
              <a:latin typeface="Times New Roman" pitchFamily="18" charset="0"/>
              <a:ea typeface="+mn-ea"/>
              <a:cs typeface="Times New Roman" pitchFamily="18" charset="0"/>
            </a:endParaRPr>
          </a:p>
          <a:p>
            <a:pPr algn="just">
              <a:spcBef>
                <a:spcPct val="20000"/>
              </a:spcBef>
              <a:defRPr/>
            </a:pPr>
            <a:endParaRPr lang="en-US" sz="2800" smtClean="0">
              <a:latin typeface="Times New Roman" pitchFamily="18" charset="0"/>
              <a:cs typeface="Times New Roman" pitchFamily="18" charset="0"/>
            </a:endParaRPr>
          </a:p>
          <a:p>
            <a:pPr algn="just">
              <a:spcBef>
                <a:spcPct val="20000"/>
              </a:spcBef>
              <a:defRPr/>
            </a:pPr>
            <a:endParaRPr kumimoji="0" lang="ru-RU" sz="28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21" name="TextBox 20"/>
          <p:cNvSpPr txBox="1"/>
          <p:nvPr/>
        </p:nvSpPr>
        <p:spPr>
          <a:xfrm>
            <a:off x="2080433" y="6931075"/>
            <a:ext cx="6524735" cy="492443"/>
          </a:xfrm>
          <a:prstGeom prst="rect">
            <a:avLst/>
          </a:prstGeom>
          <a:noFill/>
        </p:spPr>
        <p:txBody>
          <a:bodyPr wrap="none" rtlCol="0">
            <a:spAutoFit/>
          </a:bodyPr>
          <a:lstStyle/>
          <a:p>
            <a:r>
              <a:rPr lang="ru-RU" sz="2600" b="1" dirty="0" smtClean="0">
                <a:latin typeface="Times New Roman" pitchFamily="18" charset="0"/>
                <a:cs typeface="Times New Roman" pitchFamily="18" charset="0"/>
              </a:rPr>
              <a:t>ЭКСПЕРИМЕНТАЛЬНАЯ УСТАНОВКА</a:t>
            </a:r>
            <a:endParaRPr lang="ru-RU" sz="2600" b="1" dirty="0">
              <a:latin typeface="Times New Roman" pitchFamily="18" charset="0"/>
              <a:cs typeface="Times New Roman" pitchFamily="18" charset="0"/>
            </a:endParaRPr>
          </a:p>
        </p:txBody>
      </p:sp>
      <p:pic>
        <p:nvPicPr>
          <p:cNvPr id="22" name="Рисунок 21" descr="1.jpg"/>
          <p:cNvPicPr/>
          <p:nvPr/>
        </p:nvPicPr>
        <p:blipFill>
          <a:blip r:embed="rId3" cstate="print"/>
          <a:srcRect l="3509" t="4615" r="3509" b="3077"/>
          <a:stretch>
            <a:fillRect/>
          </a:stretch>
        </p:blipFill>
        <p:spPr bwMode="auto">
          <a:xfrm>
            <a:off x="1404368" y="7435131"/>
            <a:ext cx="7632848" cy="4320480"/>
          </a:xfrm>
          <a:prstGeom prst="rect">
            <a:avLst/>
          </a:prstGeom>
          <a:noFill/>
          <a:ln w="9525">
            <a:noFill/>
            <a:miter lim="800000"/>
            <a:headEnd/>
            <a:tailEnd/>
          </a:ln>
        </p:spPr>
      </p:pic>
      <p:sp>
        <p:nvSpPr>
          <p:cNvPr id="23" name="TextBox 22"/>
          <p:cNvSpPr txBox="1"/>
          <p:nvPr/>
        </p:nvSpPr>
        <p:spPr>
          <a:xfrm flipH="1">
            <a:off x="972320" y="11683603"/>
            <a:ext cx="9001000" cy="2092881"/>
          </a:xfrm>
          <a:prstGeom prst="rect">
            <a:avLst/>
          </a:prstGeom>
          <a:noFill/>
        </p:spPr>
        <p:txBody>
          <a:bodyPr wrap="square" rtlCol="0">
            <a:spAutoFit/>
          </a:bodyPr>
          <a:lstStyle/>
          <a:p>
            <a:r>
              <a:rPr lang="ru-RU" sz="2600" dirty="0" smtClean="0">
                <a:latin typeface="Times New Roman" pitchFamily="18" charset="0"/>
                <a:cs typeface="Times New Roman" pitchFamily="18" charset="0"/>
              </a:rPr>
              <a:t>1 – источник излучения, 2– нейтральный светофильтр для изменения энергии излучения, 3 – стеклянная пластина, 4 – фокусирующая линза, 5 – образец, 6 – светофильтр ИКС-1, 7 – фотодиод, 8 – </a:t>
            </a:r>
            <a:r>
              <a:rPr lang="ru-RU" sz="2600" dirty="0" err="1" smtClean="0">
                <a:latin typeface="Times New Roman" pitchFamily="18" charset="0"/>
                <a:cs typeface="Times New Roman" pitchFamily="18" charset="0"/>
              </a:rPr>
              <a:t>световод</a:t>
            </a:r>
            <a:r>
              <a:rPr lang="ru-RU" sz="2600" dirty="0" smtClean="0">
                <a:latin typeface="Times New Roman" pitchFamily="18" charset="0"/>
                <a:cs typeface="Times New Roman" pitchFamily="18" charset="0"/>
              </a:rPr>
              <a:t>, 9 – микро-спектрометр </a:t>
            </a:r>
            <a:r>
              <a:rPr lang="en-US" sz="2600" dirty="0" smtClean="0">
                <a:latin typeface="Times New Roman" pitchFamily="18" charset="0"/>
                <a:cs typeface="Times New Roman" pitchFamily="18" charset="0"/>
              </a:rPr>
              <a:t>FSD</a:t>
            </a:r>
            <a:r>
              <a:rPr lang="ru-RU" sz="2600" dirty="0" smtClean="0">
                <a:latin typeface="Times New Roman" pitchFamily="18" charset="0"/>
                <a:cs typeface="Times New Roman" pitchFamily="18" charset="0"/>
              </a:rPr>
              <a:t>-8 и 10 – управляемая ПК линия задержки.</a:t>
            </a:r>
            <a:endParaRPr lang="ru-RU" sz="2600" dirty="0">
              <a:latin typeface="Times New Roman" pitchFamily="18" charset="0"/>
              <a:cs typeface="Times New Roman" pitchFamily="18" charset="0"/>
            </a:endParaRPr>
          </a:p>
        </p:txBody>
      </p:sp>
      <p:sp>
        <p:nvSpPr>
          <p:cNvPr id="24" name="Подзаголовок 2"/>
          <p:cNvSpPr txBox="1">
            <a:spLocks/>
          </p:cNvSpPr>
          <p:nvPr/>
        </p:nvSpPr>
        <p:spPr>
          <a:xfrm>
            <a:off x="10909424" y="6787059"/>
            <a:ext cx="9720000" cy="7128792"/>
          </a:xfrm>
          <a:prstGeom prst="flowChartAlternateProcess">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10800000" scaled="1"/>
            <a:tileRect/>
          </a:gradFill>
          <a:ln w="76200">
            <a:solidFill>
              <a:schemeClr val="tx1"/>
            </a:solidFill>
          </a:ln>
        </p:spPr>
        <p:txBody>
          <a:bodyPr vert="horz" lIns="295232" tIns="147616" rIns="295232" bIns="147616" rtlCol="0">
            <a:normAutofit/>
          </a:bodyPr>
          <a:lstStyle/>
          <a:p>
            <a:pPr algn="ctr">
              <a:defRPr/>
            </a:pPr>
            <a:r>
              <a:rPr lang="ru-RU" sz="2600" b="1" noProof="0" dirty="0" smtClean="0">
                <a:latin typeface="Times New Roman" pitchFamily="18" charset="0"/>
                <a:cs typeface="Times New Roman" pitchFamily="18" charset="0"/>
              </a:rPr>
              <a:t>ИССЛЕДУЕМЫЕ  ОБРАЗЦЫ</a:t>
            </a:r>
            <a:endParaRPr kumimoji="0" lang="ru-RU" sz="26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pic>
        <p:nvPicPr>
          <p:cNvPr id="25" name="Рисунок 24" descr="Схема создания образцов-2.jpg"/>
          <p:cNvPicPr>
            <a:picLocks noChangeAspect="1"/>
          </p:cNvPicPr>
          <p:nvPr/>
        </p:nvPicPr>
        <p:blipFill>
          <a:blip r:embed="rId4" cstate="print"/>
          <a:stretch>
            <a:fillRect/>
          </a:stretch>
        </p:blipFill>
        <p:spPr>
          <a:xfrm>
            <a:off x="11125448" y="7795171"/>
            <a:ext cx="6624736" cy="1885481"/>
          </a:xfrm>
          <a:prstGeom prst="rect">
            <a:avLst/>
          </a:prstGeom>
        </p:spPr>
      </p:pic>
      <p:pic>
        <p:nvPicPr>
          <p:cNvPr id="28" name="Рисунок 27" descr="многослойное стекло.jpg"/>
          <p:cNvPicPr>
            <a:picLocks noChangeAspect="1"/>
          </p:cNvPicPr>
          <p:nvPr/>
        </p:nvPicPr>
        <p:blipFill>
          <a:blip r:embed="rId5" cstate="print"/>
          <a:stretch>
            <a:fillRect/>
          </a:stretch>
        </p:blipFill>
        <p:spPr>
          <a:xfrm>
            <a:off x="11125448" y="9811595"/>
            <a:ext cx="3956401" cy="1800000"/>
          </a:xfrm>
          <a:prstGeom prst="rect">
            <a:avLst/>
          </a:prstGeom>
        </p:spPr>
      </p:pic>
      <p:pic>
        <p:nvPicPr>
          <p:cNvPr id="29" name="Рисунок 28" descr="Фото образцов с разным увеличением.jpg"/>
          <p:cNvPicPr>
            <a:picLocks noChangeAspect="1"/>
          </p:cNvPicPr>
          <p:nvPr/>
        </p:nvPicPr>
        <p:blipFill>
          <a:blip r:embed="rId6" cstate="print"/>
          <a:stretch>
            <a:fillRect/>
          </a:stretch>
        </p:blipFill>
        <p:spPr>
          <a:xfrm>
            <a:off x="15157896" y="9811395"/>
            <a:ext cx="2680075" cy="1800000"/>
          </a:xfrm>
          <a:prstGeom prst="rect">
            <a:avLst/>
          </a:prstGeom>
        </p:spPr>
      </p:pic>
      <p:pic>
        <p:nvPicPr>
          <p:cNvPr id="30" name="Рисунок 1" descr="новый-фото2"/>
          <p:cNvPicPr>
            <a:picLocks noChangeAspect="1" noChangeArrowheads="1"/>
          </p:cNvPicPr>
          <p:nvPr/>
        </p:nvPicPr>
        <p:blipFill>
          <a:blip r:embed="rId7" cstate="print"/>
          <a:srcRect/>
          <a:stretch>
            <a:fillRect/>
          </a:stretch>
        </p:blipFill>
        <p:spPr bwMode="auto">
          <a:xfrm>
            <a:off x="11629504" y="11755811"/>
            <a:ext cx="5806725" cy="1800000"/>
          </a:xfrm>
          <a:prstGeom prst="rect">
            <a:avLst/>
          </a:prstGeom>
          <a:noFill/>
          <a:ln w="9525">
            <a:noFill/>
            <a:miter lim="800000"/>
            <a:headEnd/>
            <a:tailEnd/>
          </a:ln>
        </p:spPr>
      </p:pic>
      <p:pic>
        <p:nvPicPr>
          <p:cNvPr id="31" name="Рисунок 30" descr="ЛАД-разрушенные образцы.jpg"/>
          <p:cNvPicPr>
            <a:picLocks noChangeAspect="1"/>
          </p:cNvPicPr>
          <p:nvPr/>
        </p:nvPicPr>
        <p:blipFill>
          <a:blip r:embed="rId8" cstate="print"/>
          <a:stretch>
            <a:fillRect/>
          </a:stretch>
        </p:blipFill>
        <p:spPr>
          <a:xfrm>
            <a:off x="18043042" y="8011755"/>
            <a:ext cx="2011398" cy="5040000"/>
          </a:xfrm>
          <a:prstGeom prst="rect">
            <a:avLst/>
          </a:prstGeom>
        </p:spPr>
      </p:pic>
      <p:graphicFrame>
        <p:nvGraphicFramePr>
          <p:cNvPr id="32" name="Объект 31"/>
          <p:cNvGraphicFramePr>
            <a:graphicFrameLocks noChangeAspect="1"/>
          </p:cNvGraphicFramePr>
          <p:nvPr/>
        </p:nvGraphicFramePr>
        <p:xfrm>
          <a:off x="828304" y="15506700"/>
          <a:ext cx="11791950" cy="6248400"/>
        </p:xfrm>
        <a:graphic>
          <a:graphicData uri="http://schemas.openxmlformats.org/presentationml/2006/ole">
            <p:oleObj spid="_x0000_s1031" name="Документ" r:id="rId9" imgW="11820814" imgH="6264978" progId="Word.Document.12">
              <p:embed/>
            </p:oleObj>
          </a:graphicData>
        </a:graphic>
      </p:graphicFrame>
      <p:pic>
        <p:nvPicPr>
          <p:cNvPr id="33" name="Рисунок 32" descr="m=4-7,74-12,7-цветной.jpg"/>
          <p:cNvPicPr>
            <a:picLocks noChangeAspect="1"/>
          </p:cNvPicPr>
          <p:nvPr/>
        </p:nvPicPr>
        <p:blipFill>
          <a:blip r:embed="rId10" cstate="print"/>
          <a:srcRect b="3989"/>
          <a:stretch>
            <a:fillRect/>
          </a:stretch>
        </p:blipFill>
        <p:spPr>
          <a:xfrm>
            <a:off x="13285688" y="18740387"/>
            <a:ext cx="5400000" cy="2700000"/>
          </a:xfrm>
          <a:prstGeom prst="rect">
            <a:avLst/>
          </a:prstGeom>
        </p:spPr>
      </p:pic>
      <p:pic>
        <p:nvPicPr>
          <p:cNvPr id="34" name="Рисунок 33" descr="sample-46-ms-Weibull.jpg"/>
          <p:cNvPicPr>
            <a:picLocks noChangeAspect="1"/>
          </p:cNvPicPr>
          <p:nvPr/>
        </p:nvPicPr>
        <p:blipFill>
          <a:blip r:embed="rId11" cstate="print"/>
          <a:srcRect l="6367" t="5026" r="7497"/>
          <a:stretch>
            <a:fillRect/>
          </a:stretch>
        </p:blipFill>
        <p:spPr bwMode="auto">
          <a:xfrm>
            <a:off x="13285688" y="15788059"/>
            <a:ext cx="5400000" cy="2700000"/>
          </a:xfrm>
          <a:prstGeom prst="rect">
            <a:avLst/>
          </a:prstGeom>
          <a:noFill/>
          <a:ln w="9525" cmpd="sng">
            <a:solidFill>
              <a:srgbClr val="000000"/>
            </a:solidFill>
            <a:miter lim="800000"/>
            <a:headEnd/>
            <a:tailEnd/>
          </a:ln>
          <a:effectLst/>
        </p:spPr>
      </p:pic>
      <p:sp>
        <p:nvSpPr>
          <p:cNvPr id="36" name="Подзаголовок 2"/>
          <p:cNvSpPr txBox="1">
            <a:spLocks/>
          </p:cNvSpPr>
          <p:nvPr/>
        </p:nvSpPr>
        <p:spPr>
          <a:xfrm>
            <a:off x="540272" y="22052755"/>
            <a:ext cx="20160000" cy="7560000"/>
          </a:xfrm>
          <a:prstGeom prst="flowChartAlternateProcess">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8100000" scaled="1"/>
            <a:tileRect/>
          </a:gradFill>
          <a:ln w="76200">
            <a:solidFill>
              <a:schemeClr val="tx1"/>
            </a:solidFill>
          </a:ln>
        </p:spPr>
        <p:txBody>
          <a:bodyPr vert="horz" lIns="295232" tIns="147616" rIns="295232" bIns="147616" rtlCol="0">
            <a:normAutofit/>
          </a:bodyPr>
          <a:lstStyle/>
          <a:p>
            <a:pPr lvl="0" algn="ctr">
              <a:spcBef>
                <a:spcPct val="20000"/>
              </a:spcBef>
              <a:defRPr/>
            </a:pPr>
            <a:r>
              <a:rPr lang="ru-RU" sz="2600" b="1" dirty="0" smtClean="0">
                <a:latin typeface="Times New Roman" pitchFamily="18" charset="0"/>
                <a:cs typeface="Times New Roman" pitchFamily="18" charset="0"/>
              </a:rPr>
              <a:t>ПРОГНОЗИРОВАНИЕ  ДИНАМИКИ  ЛУЧЕВОЙ  ПРОЧНОСТИ  МАТЕРИАЛА</a:t>
            </a:r>
          </a:p>
          <a:p>
            <a:pPr lvl="0" algn="just">
              <a:spcBef>
                <a:spcPct val="20000"/>
              </a:spcBef>
              <a:defRPr/>
            </a:pPr>
            <a:r>
              <a:rPr lang="ru-RU" sz="2600" b="1" dirty="0" smtClean="0">
                <a:latin typeface="Times New Roman" pitchFamily="18" charset="0"/>
                <a:cs typeface="Times New Roman" pitchFamily="18" charset="0"/>
              </a:rPr>
              <a:t>  </a:t>
            </a:r>
            <a:endParaRPr kumimoji="0" lang="ru-RU" sz="2600" b="0" i="0" u="none" strike="noStrike" kern="1200" cap="none" spc="0" normalizeH="0" noProof="0" dirty="0" smtClean="0">
              <a:ln>
                <a:noFill/>
              </a:ln>
              <a:effectLst/>
              <a:uLnTx/>
              <a:uFillTx/>
              <a:latin typeface="Times New Roman" pitchFamily="18" charset="0"/>
              <a:ea typeface="+mn-ea"/>
              <a:cs typeface="Times New Roman" pitchFamily="18" charset="0"/>
            </a:endParaRPr>
          </a:p>
          <a:p>
            <a:pPr lvl="0" algn="just">
              <a:spcBef>
                <a:spcPct val="20000"/>
              </a:spcBef>
              <a:defRPr/>
            </a:pPr>
            <a:endParaRPr kumimoji="0" lang="ru-RU" sz="26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1033" name="Rectangle 9"/>
          <p:cNvSpPr>
            <a:spLocks noChangeArrowheads="1"/>
          </p:cNvSpPr>
          <p:nvPr/>
        </p:nvSpPr>
        <p:spPr bwMode="auto">
          <a:xfrm>
            <a:off x="0" y="0"/>
            <a:ext cx="21386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 name="Объект 36"/>
          <p:cNvGraphicFramePr>
            <a:graphicFrameLocks noChangeAspect="1"/>
          </p:cNvGraphicFramePr>
          <p:nvPr/>
        </p:nvGraphicFramePr>
        <p:xfrm>
          <a:off x="971550" y="23069550"/>
          <a:ext cx="11791950" cy="6400800"/>
        </p:xfrm>
        <a:graphic>
          <a:graphicData uri="http://schemas.openxmlformats.org/presentationml/2006/ole">
            <p:oleObj spid="_x0000_s1034" name="Документ" r:id="rId12" imgW="11820814" imgH="6580981" progId="Word.Document.12">
              <p:embed/>
            </p:oleObj>
          </a:graphicData>
        </a:graphic>
      </p:graphicFrame>
      <p:pic>
        <p:nvPicPr>
          <p:cNvPr id="38" name="Рисунок 37" descr="рис-1.jpg"/>
          <p:cNvPicPr>
            <a:picLocks noChangeAspect="1"/>
          </p:cNvPicPr>
          <p:nvPr/>
        </p:nvPicPr>
        <p:blipFill>
          <a:blip r:embed="rId13" cstate="print"/>
          <a:stretch>
            <a:fillRect/>
          </a:stretch>
        </p:blipFill>
        <p:spPr>
          <a:xfrm>
            <a:off x="13070464" y="23924963"/>
            <a:ext cx="7200000" cy="36000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163</Words>
  <Application>Microsoft Office PowerPoint</Application>
  <PresentationFormat>Произвольный</PresentationFormat>
  <Paragraphs>20</Paragraphs>
  <Slides>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vt:i4>
      </vt:variant>
    </vt:vector>
  </HeadingPairs>
  <TitlesOfParts>
    <vt:vector size="3" baseType="lpstr">
      <vt:lpstr>Тема Office</vt:lpstr>
      <vt:lpstr>Документ</vt:lpstr>
      <vt:lpstr>ПРОГНОЗИРОВАНИЕ   ЛУЧЕВОЙ   ПРОЧНОСТИ  НАНОРАЗМЕРНЫХ   ПОКРЫТИЙ О. В. Мкртычев Филиал ФГБОУ ВО «Белгородский государственный технологический университет им. В.Г. Шухова» , Новороссийск, Россия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TEMPERATURE  FIELD  DURING  LASER  ABLATION  OF  A  TARGET  AT  HIGH  TEMPERATURES . V G Shemanin1  and  O V Mkrtychev2 . 1 Novorossiysk Polytechnic Institute of the Kuban State Technological University, Novorossiysk, Russia  2 Novorossiysk Branch of the Belgorod State Technological University named after V G Shukhov, Novorossiysk, Russia</dc:title>
  <dc:creator>NF_BSTU_oleg</dc:creator>
  <cp:lastModifiedBy>днс1</cp:lastModifiedBy>
  <cp:revision>31</cp:revision>
  <dcterms:created xsi:type="dcterms:W3CDTF">2018-02-12T18:41:56Z</dcterms:created>
  <dcterms:modified xsi:type="dcterms:W3CDTF">2018-03-18T21:18:38Z</dcterms:modified>
</cp:coreProperties>
</file>