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213868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07" userDrawn="1">
          <p15:clr>
            <a:srgbClr val="A4A3A4"/>
          </p15:clr>
        </p15:guide>
        <p15:guide id="2" pos="13487" userDrawn="1">
          <p15:clr>
            <a:srgbClr val="A4A3A4"/>
          </p15:clr>
        </p15:guide>
        <p15:guide id="3" orient="horz" pos="6737" userDrawn="1">
          <p15:clr>
            <a:srgbClr val="A4A3A4"/>
          </p15:clr>
        </p15:guide>
        <p15:guide id="4" pos="9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4622" autoAdjust="0"/>
  </p:normalViewPr>
  <p:slideViewPr>
    <p:cSldViewPr>
      <p:cViewPr>
        <p:scale>
          <a:sx n="50" d="100"/>
          <a:sy n="50" d="100"/>
        </p:scale>
        <p:origin x="-654" y="-72"/>
      </p:cViewPr>
      <p:guideLst>
        <p:guide orient="horz" pos="5207"/>
        <p:guide orient="horz" pos="6737"/>
        <p:guide pos="13487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3DAF-6A7B-4752-998C-81DB48B97E6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4CBF-DEC0-46D6-B703-0455CDB2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3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4600" y="1143000"/>
            <a:ext cx="4368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4CBF-DEC0-46D6-B703-0455CDB220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4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6643775"/>
            <a:ext cx="25737979" cy="45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12119188"/>
            <a:ext cx="21195983" cy="54655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1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0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3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52985" y="856469"/>
            <a:ext cx="6812994" cy="1824808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4000" y="856469"/>
            <a:ext cx="19934316" cy="182480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13743004"/>
            <a:ext cx="25737979" cy="4247656"/>
          </a:xfrm>
        </p:spPr>
        <p:txBody>
          <a:bodyPr anchor="t"/>
          <a:lstStyle>
            <a:lvl1pPr algn="l">
              <a:defRPr sz="2825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9064640"/>
            <a:ext cx="25737979" cy="4678361"/>
          </a:xfrm>
        </p:spPr>
        <p:txBody>
          <a:bodyPr anchor="b"/>
          <a:lstStyle>
            <a:lvl1pPr marL="0" indent="0">
              <a:buNone/>
              <a:defRPr sz="1413">
                <a:solidFill>
                  <a:schemeClr val="tx1">
                    <a:tint val="75000"/>
                  </a:schemeClr>
                </a:solidFill>
              </a:defRPr>
            </a:lvl1pPr>
            <a:lvl2pPr marL="322920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2pPr>
            <a:lvl3pPr marL="645841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3pPr>
            <a:lvl4pPr marL="968761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4pPr>
            <a:lvl5pPr marL="1291681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5pPr>
            <a:lvl6pPr marL="1614602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6pPr>
            <a:lvl7pPr marL="1937522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7pPr>
            <a:lvl8pPr marL="2260443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8pPr>
            <a:lvl9pPr marL="2583363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4001" y="4990258"/>
            <a:ext cx="13373655" cy="14114300"/>
          </a:xfrm>
        </p:spPr>
        <p:txBody>
          <a:bodyPr/>
          <a:lstStyle>
            <a:lvl1pPr>
              <a:defRPr sz="1978"/>
            </a:lvl1pPr>
            <a:lvl2pPr>
              <a:defRPr sz="1695"/>
            </a:lvl2pPr>
            <a:lvl3pPr>
              <a:defRPr sz="1413"/>
            </a:lvl3pPr>
            <a:lvl4pPr>
              <a:defRPr sz="1271"/>
            </a:lvl4pPr>
            <a:lvl5pPr>
              <a:defRPr sz="1271"/>
            </a:lvl5pPr>
            <a:lvl6pPr>
              <a:defRPr sz="1271"/>
            </a:lvl6pPr>
            <a:lvl7pPr>
              <a:defRPr sz="1271"/>
            </a:lvl7pPr>
            <a:lvl8pPr>
              <a:defRPr sz="1271"/>
            </a:lvl8pPr>
            <a:lvl9pPr>
              <a:defRPr sz="12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92324" y="4990258"/>
            <a:ext cx="13373655" cy="14114300"/>
          </a:xfrm>
        </p:spPr>
        <p:txBody>
          <a:bodyPr/>
          <a:lstStyle>
            <a:lvl1pPr>
              <a:defRPr sz="1978"/>
            </a:lvl1pPr>
            <a:lvl2pPr>
              <a:defRPr sz="1695"/>
            </a:lvl2pPr>
            <a:lvl3pPr>
              <a:defRPr sz="1413"/>
            </a:lvl3pPr>
            <a:lvl4pPr>
              <a:defRPr sz="1271"/>
            </a:lvl4pPr>
            <a:lvl5pPr>
              <a:defRPr sz="1271"/>
            </a:lvl5pPr>
            <a:lvl6pPr>
              <a:defRPr sz="1271"/>
            </a:lvl6pPr>
            <a:lvl7pPr>
              <a:defRPr sz="1271"/>
            </a:lvl7pPr>
            <a:lvl8pPr>
              <a:defRPr sz="1271"/>
            </a:lvl8pPr>
            <a:lvl9pPr>
              <a:defRPr sz="12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4000" y="4787280"/>
            <a:ext cx="13378914" cy="1995110"/>
          </a:xfrm>
        </p:spPr>
        <p:txBody>
          <a:bodyPr anchor="b"/>
          <a:lstStyle>
            <a:lvl1pPr marL="0" indent="0">
              <a:buNone/>
              <a:defRPr sz="1695" b="1"/>
            </a:lvl1pPr>
            <a:lvl2pPr marL="322920" indent="0">
              <a:buNone/>
              <a:defRPr sz="1413" b="1"/>
            </a:lvl2pPr>
            <a:lvl3pPr marL="645841" indent="0">
              <a:buNone/>
              <a:defRPr sz="1271" b="1"/>
            </a:lvl3pPr>
            <a:lvl4pPr marL="968761" indent="0">
              <a:buNone/>
              <a:defRPr sz="1130" b="1"/>
            </a:lvl4pPr>
            <a:lvl5pPr marL="1291681" indent="0">
              <a:buNone/>
              <a:defRPr sz="1130" b="1"/>
            </a:lvl5pPr>
            <a:lvl6pPr marL="1614602" indent="0">
              <a:buNone/>
              <a:defRPr sz="1130" b="1"/>
            </a:lvl6pPr>
            <a:lvl7pPr marL="1937522" indent="0">
              <a:buNone/>
              <a:defRPr sz="1130" b="1"/>
            </a:lvl7pPr>
            <a:lvl8pPr marL="2260443" indent="0">
              <a:buNone/>
              <a:defRPr sz="1130" b="1"/>
            </a:lvl8pPr>
            <a:lvl9pPr marL="2583363" indent="0">
              <a:buNone/>
              <a:defRPr sz="113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4000" y="6782388"/>
            <a:ext cx="13378914" cy="12322165"/>
          </a:xfrm>
        </p:spPr>
        <p:txBody>
          <a:bodyPr/>
          <a:lstStyle>
            <a:lvl1pPr>
              <a:defRPr sz="1695"/>
            </a:lvl1pPr>
            <a:lvl2pPr>
              <a:defRPr sz="1413"/>
            </a:lvl2pPr>
            <a:lvl3pPr>
              <a:defRPr sz="1271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11" y="4787280"/>
            <a:ext cx="13384170" cy="1995110"/>
          </a:xfrm>
        </p:spPr>
        <p:txBody>
          <a:bodyPr anchor="b"/>
          <a:lstStyle>
            <a:lvl1pPr marL="0" indent="0">
              <a:buNone/>
              <a:defRPr sz="1695" b="1"/>
            </a:lvl1pPr>
            <a:lvl2pPr marL="322920" indent="0">
              <a:buNone/>
              <a:defRPr sz="1413" b="1"/>
            </a:lvl2pPr>
            <a:lvl3pPr marL="645841" indent="0">
              <a:buNone/>
              <a:defRPr sz="1271" b="1"/>
            </a:lvl3pPr>
            <a:lvl4pPr marL="968761" indent="0">
              <a:buNone/>
              <a:defRPr sz="1130" b="1"/>
            </a:lvl4pPr>
            <a:lvl5pPr marL="1291681" indent="0">
              <a:buNone/>
              <a:defRPr sz="1130" b="1"/>
            </a:lvl5pPr>
            <a:lvl6pPr marL="1614602" indent="0">
              <a:buNone/>
              <a:defRPr sz="1130" b="1"/>
            </a:lvl6pPr>
            <a:lvl7pPr marL="1937522" indent="0">
              <a:buNone/>
              <a:defRPr sz="1130" b="1"/>
            </a:lvl7pPr>
            <a:lvl8pPr marL="2260443" indent="0">
              <a:buNone/>
              <a:defRPr sz="1130" b="1"/>
            </a:lvl8pPr>
            <a:lvl9pPr marL="2583363" indent="0">
              <a:buNone/>
              <a:defRPr sz="113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11" y="6782388"/>
            <a:ext cx="13384170" cy="12322165"/>
          </a:xfrm>
        </p:spPr>
        <p:txBody>
          <a:bodyPr/>
          <a:lstStyle>
            <a:lvl1pPr>
              <a:defRPr sz="1695"/>
            </a:lvl1pPr>
            <a:lvl2pPr>
              <a:defRPr sz="1413"/>
            </a:lvl2pPr>
            <a:lvl3pPr>
              <a:defRPr sz="1271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2" y="851513"/>
            <a:ext cx="9961903" cy="3623874"/>
          </a:xfrm>
        </p:spPr>
        <p:txBody>
          <a:bodyPr anchor="b"/>
          <a:lstStyle>
            <a:lvl1pPr algn="l">
              <a:defRPr sz="141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30" y="851516"/>
            <a:ext cx="16927347" cy="18253041"/>
          </a:xfrm>
        </p:spPr>
        <p:txBody>
          <a:bodyPr/>
          <a:lstStyle>
            <a:lvl1pPr>
              <a:defRPr sz="2260"/>
            </a:lvl1pPr>
            <a:lvl2pPr>
              <a:defRPr sz="1978"/>
            </a:lvl2pPr>
            <a:lvl3pPr>
              <a:defRPr sz="1695"/>
            </a:lvl3pPr>
            <a:lvl4pPr>
              <a:defRPr sz="1413"/>
            </a:lvl4pPr>
            <a:lvl5pPr>
              <a:defRPr sz="1413"/>
            </a:lvl5pPr>
            <a:lvl6pPr>
              <a:defRPr sz="1413"/>
            </a:lvl6pPr>
            <a:lvl7pPr>
              <a:defRPr sz="1413"/>
            </a:lvl7pPr>
            <a:lvl8pPr>
              <a:defRPr sz="1413"/>
            </a:lvl8pPr>
            <a:lvl9pPr>
              <a:defRPr sz="14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02" y="4475392"/>
            <a:ext cx="9961903" cy="14629167"/>
          </a:xfrm>
        </p:spPr>
        <p:txBody>
          <a:bodyPr/>
          <a:lstStyle>
            <a:lvl1pPr marL="0" indent="0">
              <a:buNone/>
              <a:defRPr sz="989"/>
            </a:lvl1pPr>
            <a:lvl2pPr marL="322920" indent="0">
              <a:buNone/>
              <a:defRPr sz="848"/>
            </a:lvl2pPr>
            <a:lvl3pPr marL="645841" indent="0">
              <a:buNone/>
              <a:defRPr sz="706"/>
            </a:lvl3pPr>
            <a:lvl4pPr marL="968761" indent="0">
              <a:buNone/>
              <a:defRPr sz="636"/>
            </a:lvl4pPr>
            <a:lvl5pPr marL="1291681" indent="0">
              <a:buNone/>
              <a:defRPr sz="636"/>
            </a:lvl5pPr>
            <a:lvl6pPr marL="1614602" indent="0">
              <a:buNone/>
              <a:defRPr sz="636"/>
            </a:lvl6pPr>
            <a:lvl7pPr marL="1937522" indent="0">
              <a:buNone/>
              <a:defRPr sz="636"/>
            </a:lvl7pPr>
            <a:lvl8pPr marL="2260443" indent="0">
              <a:buNone/>
              <a:defRPr sz="636"/>
            </a:lvl8pPr>
            <a:lvl9pPr marL="2583363" indent="0">
              <a:buNone/>
              <a:defRPr sz="63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6" y="14970760"/>
            <a:ext cx="18167985" cy="1767383"/>
          </a:xfrm>
        </p:spPr>
        <p:txBody>
          <a:bodyPr anchor="b"/>
          <a:lstStyle>
            <a:lvl1pPr algn="l">
              <a:defRPr sz="141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6" y="1910951"/>
            <a:ext cx="18167985" cy="12832080"/>
          </a:xfrm>
        </p:spPr>
        <p:txBody>
          <a:bodyPr/>
          <a:lstStyle>
            <a:lvl1pPr marL="0" indent="0">
              <a:buNone/>
              <a:defRPr sz="2260"/>
            </a:lvl1pPr>
            <a:lvl2pPr marL="322920" indent="0">
              <a:buNone/>
              <a:defRPr sz="1978"/>
            </a:lvl2pPr>
            <a:lvl3pPr marL="645841" indent="0">
              <a:buNone/>
              <a:defRPr sz="1695"/>
            </a:lvl3pPr>
            <a:lvl4pPr marL="968761" indent="0">
              <a:buNone/>
              <a:defRPr sz="1413"/>
            </a:lvl4pPr>
            <a:lvl5pPr marL="1291681" indent="0">
              <a:buNone/>
              <a:defRPr sz="1413"/>
            </a:lvl5pPr>
            <a:lvl6pPr marL="1614602" indent="0">
              <a:buNone/>
              <a:defRPr sz="1413"/>
            </a:lvl6pPr>
            <a:lvl7pPr marL="1937522" indent="0">
              <a:buNone/>
              <a:defRPr sz="1413"/>
            </a:lvl7pPr>
            <a:lvl8pPr marL="2260443" indent="0">
              <a:buNone/>
              <a:defRPr sz="1413"/>
            </a:lvl8pPr>
            <a:lvl9pPr marL="2583363" indent="0">
              <a:buNone/>
              <a:defRPr sz="141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6" y="16738143"/>
            <a:ext cx="18167985" cy="2509978"/>
          </a:xfrm>
        </p:spPr>
        <p:txBody>
          <a:bodyPr/>
          <a:lstStyle>
            <a:lvl1pPr marL="0" indent="0">
              <a:buNone/>
              <a:defRPr sz="989"/>
            </a:lvl1pPr>
            <a:lvl2pPr marL="322920" indent="0">
              <a:buNone/>
              <a:defRPr sz="848"/>
            </a:lvl2pPr>
            <a:lvl3pPr marL="645841" indent="0">
              <a:buNone/>
              <a:defRPr sz="706"/>
            </a:lvl3pPr>
            <a:lvl4pPr marL="968761" indent="0">
              <a:buNone/>
              <a:defRPr sz="636"/>
            </a:lvl4pPr>
            <a:lvl5pPr marL="1291681" indent="0">
              <a:buNone/>
              <a:defRPr sz="636"/>
            </a:lvl5pPr>
            <a:lvl6pPr marL="1614602" indent="0">
              <a:buNone/>
              <a:defRPr sz="636"/>
            </a:lvl6pPr>
            <a:lvl7pPr marL="1937522" indent="0">
              <a:buNone/>
              <a:defRPr sz="636"/>
            </a:lvl7pPr>
            <a:lvl8pPr marL="2260443" indent="0">
              <a:buNone/>
              <a:defRPr sz="636"/>
            </a:lvl8pPr>
            <a:lvl9pPr marL="2583363" indent="0">
              <a:buNone/>
              <a:defRPr sz="63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1" y="856464"/>
            <a:ext cx="27251978" cy="356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4001" y="4990258"/>
            <a:ext cx="27251978" cy="1411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9" y="19822401"/>
            <a:ext cx="7065327" cy="113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61" y="19822401"/>
            <a:ext cx="9588659" cy="113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50" y="19822401"/>
            <a:ext cx="7065327" cy="113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5841" rtl="0" eaLnBrk="1" latinLnBrk="0" hangingPunct="1">
        <a:spcBef>
          <a:spcPct val="0"/>
        </a:spcBef>
        <a:buNone/>
        <a:defRPr sz="31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190" indent="-242190" algn="l" defTabSz="645841" rtl="0" eaLnBrk="1" latinLnBrk="0" hangingPunct="1">
        <a:spcBef>
          <a:spcPct val="20000"/>
        </a:spcBef>
        <a:buFont typeface="Arial" pitchFamily="34" charset="0"/>
        <a:buChar char="•"/>
        <a:defRPr sz="2260" kern="1200">
          <a:solidFill>
            <a:schemeClr val="tx1"/>
          </a:solidFill>
          <a:latin typeface="+mn-lt"/>
          <a:ea typeface="+mn-ea"/>
          <a:cs typeface="+mn-cs"/>
        </a:defRPr>
      </a:lvl1pPr>
      <a:lvl2pPr marL="524746" indent="-201825" algn="l" defTabSz="645841" rtl="0" eaLnBrk="1" latinLnBrk="0" hangingPunct="1">
        <a:spcBef>
          <a:spcPct val="20000"/>
        </a:spcBef>
        <a:buFont typeface="Arial" pitchFamily="34" charset="0"/>
        <a:buChar char="–"/>
        <a:defRPr sz="1978" kern="1200">
          <a:solidFill>
            <a:schemeClr val="tx1"/>
          </a:solidFill>
          <a:latin typeface="+mn-lt"/>
          <a:ea typeface="+mn-ea"/>
          <a:cs typeface="+mn-cs"/>
        </a:defRPr>
      </a:lvl2pPr>
      <a:lvl3pPr marL="807301" indent="-161460" algn="l" defTabSz="645841" rtl="0" eaLnBrk="1" latinLnBrk="0" hangingPunct="1">
        <a:spcBef>
          <a:spcPct val="20000"/>
        </a:spcBef>
        <a:buFont typeface="Arial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3pPr>
      <a:lvl4pPr marL="1130221" indent="-161460" algn="l" defTabSz="645841" rtl="0" eaLnBrk="1" latinLnBrk="0" hangingPunct="1">
        <a:spcBef>
          <a:spcPct val="20000"/>
        </a:spcBef>
        <a:buFont typeface="Arial" pitchFamily="34" charset="0"/>
        <a:buChar char="–"/>
        <a:defRPr sz="1413" kern="1200">
          <a:solidFill>
            <a:schemeClr val="tx1"/>
          </a:solidFill>
          <a:latin typeface="+mn-lt"/>
          <a:ea typeface="+mn-ea"/>
          <a:cs typeface="+mn-cs"/>
        </a:defRPr>
      </a:lvl4pPr>
      <a:lvl5pPr marL="1453142" indent="-161460" algn="l" defTabSz="645841" rtl="0" eaLnBrk="1" latinLnBrk="0" hangingPunct="1">
        <a:spcBef>
          <a:spcPct val="20000"/>
        </a:spcBef>
        <a:buFont typeface="Arial" pitchFamily="34" charset="0"/>
        <a:buChar char="»"/>
        <a:defRPr sz="1413" kern="1200">
          <a:solidFill>
            <a:schemeClr val="tx1"/>
          </a:solidFill>
          <a:latin typeface="+mn-lt"/>
          <a:ea typeface="+mn-ea"/>
          <a:cs typeface="+mn-cs"/>
        </a:defRPr>
      </a:lvl5pPr>
      <a:lvl6pPr marL="1776062" indent="-161460" algn="l" defTabSz="645841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6pPr>
      <a:lvl7pPr marL="2098982" indent="-161460" algn="l" defTabSz="645841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7pPr>
      <a:lvl8pPr marL="2421903" indent="-161460" algn="l" defTabSz="645841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8pPr>
      <a:lvl9pPr marL="2744823" indent="-161460" algn="l" defTabSz="645841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1pPr>
      <a:lvl2pPr marL="322920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2pPr>
      <a:lvl3pPr marL="645841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3pPr>
      <a:lvl4pPr marL="968761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4pPr>
      <a:lvl5pPr marL="1291681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5pPr>
      <a:lvl6pPr marL="1614602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6pPr>
      <a:lvl7pPr marL="1937522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7pPr>
      <a:lvl8pPr marL="2260443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8pPr>
      <a:lvl9pPr marL="2583363" algn="l" defTabSz="645841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071557"/>
              </p:ext>
            </p:extLst>
          </p:nvPr>
        </p:nvGraphicFramePr>
        <p:xfrm>
          <a:off x="10819978" y="13300224"/>
          <a:ext cx="12378653" cy="61770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25611"/>
                <a:gridCol w="1134343"/>
                <a:gridCol w="1769575"/>
                <a:gridCol w="1678828"/>
                <a:gridCol w="1451959"/>
                <a:gridCol w="1860322"/>
                <a:gridCol w="2458015"/>
              </a:tblGrid>
              <a:tr h="2304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испытываемого образца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Толщина, мм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Временное сопротивление, МПа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Относительное удлинение,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зерна в основе,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мкм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зерна в плакировке, мкм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Толщина и качество плакирующего слоя, 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3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Горячекатаное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8,2-8,9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≤250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диффузии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3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Холоднокатаное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265-270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2,1-2,8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5,2-5,4</a:t>
                      </a:r>
                      <a:endParaRPr lang="ru-RU" sz="20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диффузии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3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Отжиг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ЛНТО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диффузии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3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Двухступенчатый отжиг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150-170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13,0-23,0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74-87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32-40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4,5-5,9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диффузии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3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Требование НД: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145-225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≥10,0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диффузии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4731" y="1399130"/>
            <a:ext cx="24986776" cy="956941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влияние РЕЖИМОВ ОТЖИГА ХОЛОДНОКАТАНЫХ РУЛОНОВ алюминиевых сплавов серии 2ХХХ </a:t>
            </a:r>
            <a:b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НА получаемый РАЗМЕР ЗЕРНА и МЕХАНИЧЕСКИЕ СВОЙСТВА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5820" y="2815713"/>
            <a:ext cx="21894253" cy="12589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процессов нагрева слитков перед горячей прокаткой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окончательного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отжига холоднокатаных плакированных рулонов сплавов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2ххх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получаемый размер зерна и уровень механических свойств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3" y="365104"/>
            <a:ext cx="1541514" cy="174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428019" y="20006972"/>
            <a:ext cx="14717463" cy="122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7496" tIns="103748" rIns="207496" bIns="103748" anchor="ctr">
            <a:spAutoFit/>
          </a:bodyPr>
          <a:lstStyle/>
          <a:p>
            <a:pPr algn="ctr" defTabSz="2071356"/>
            <a:r>
              <a:rPr lang="ru-RU" sz="2200" b="1" dirty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Исякаев Кирилл Тимиргалеевич</a:t>
            </a:r>
          </a:p>
          <a:p>
            <a:pPr algn="ctr" defTabSz="2071356"/>
            <a:r>
              <a:rPr lang="ru-RU" sz="2200" dirty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ОАО «КУМЗ» зам. начальника Нового Прокатного Комплекса по технологии</a:t>
            </a:r>
          </a:p>
          <a:p>
            <a:pPr algn="ctr" defTabSz="2071356"/>
            <a:r>
              <a:rPr lang="ru-RU" sz="2200" dirty="0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аспирант </a:t>
            </a:r>
            <a:r>
              <a:rPr lang="ru-RU" sz="2200" dirty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кафедры «Обработка металлов давлением» </a:t>
            </a:r>
            <a:r>
              <a:rPr lang="ru-RU" sz="2200" dirty="0" err="1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УрФУ</a:t>
            </a:r>
            <a:r>
              <a:rPr lang="ru-RU" sz="2200" dirty="0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. Научный </a:t>
            </a:r>
            <a:r>
              <a:rPr lang="ru-RU" sz="2200" dirty="0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руководитель – проф</a:t>
            </a:r>
            <a:r>
              <a:rPr lang="ru-RU" sz="2200" dirty="0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. ,</a:t>
            </a:r>
            <a:r>
              <a:rPr lang="ru-RU" sz="2200" dirty="0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д.т.н</a:t>
            </a:r>
            <a:r>
              <a:rPr lang="ru-RU" sz="2200" dirty="0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. Логинов </a:t>
            </a:r>
            <a:r>
              <a:rPr lang="ru-RU" sz="2200" dirty="0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Ю.Н.</a:t>
            </a:r>
            <a:endParaRPr lang="ru-RU" sz="2200" dirty="0">
              <a:solidFill>
                <a:srgbClr val="2D3793"/>
              </a:solidFill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60073" y="5800345"/>
            <a:ext cx="757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размера зерна в планшетах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выдержке при нагреве под горячую прокатку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468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 30,5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С/час)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326772" y="12436341"/>
            <a:ext cx="1141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свойства образцов на различных этапах изготовления продукции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1088" y="575266"/>
            <a:ext cx="10093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ОАО «Каменск-Уральский металлургический завод»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685111" y="3132560"/>
            <a:ext cx="6035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Микроструктура образцов планшета сплава А5 при различной выдержке при температуре нагрева под горячую прокатку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882404" y="4303984"/>
            <a:ext cx="12745415" cy="3863012"/>
          </a:xfrm>
          <a:prstGeom prst="rect">
            <a:avLst/>
          </a:prstGeom>
        </p:spPr>
        <p:txBody>
          <a:bodyPr vert="horz" lIns="64584" tIns="32292" rIns="64584" bIns="3229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60" b="1" dirty="0"/>
              <a:t>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цикл изготовления холоднокатаных плакированных листов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2920" indent="-322920" algn="just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прокатка слитков с планшетами в подкат толщиной 20,0мм на черновой клети;</a:t>
            </a:r>
          </a:p>
          <a:p>
            <a:pPr marL="322920" indent="-322920" algn="just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прокатка в рулон толщиной 7,0 мм на черновой и чистовой клетях;</a:t>
            </a:r>
          </a:p>
          <a:p>
            <a:pPr marL="322920" indent="-322920" algn="just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холодная прокатка рулона до конечной толщины с  промежуточными  отжигами в садочной печи;</a:t>
            </a:r>
          </a:p>
          <a:p>
            <a:pPr marL="322920" indent="-322920" algn="just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окончательный отжиг рулона до состояния поставки «М» в садочной печи.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2229"/>
              </p:ext>
            </p:extLst>
          </p:nvPr>
        </p:nvGraphicFramePr>
        <p:xfrm>
          <a:off x="13267778" y="7291537"/>
          <a:ext cx="10248174" cy="3963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0325"/>
                <a:gridCol w="2108594"/>
                <a:gridCol w="2411619"/>
                <a:gridCol w="2157636"/>
              </a:tblGrid>
              <a:tr h="10316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нагрева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режима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зерна, мкм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Поперечное направление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плоскости прокатки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термообработки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Режим 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307÷332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Выдержка 30 минут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Режим 2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Выдержка 4 часа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Режим 3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Выдержка 8 часов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Режим 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Выдержка 12 часов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Режим 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254" marR="34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" name="Рисунок 3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0732" y="5364809"/>
            <a:ext cx="2624708" cy="2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26592" y="5364809"/>
            <a:ext cx="2697407" cy="276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6154727" y="4968097"/>
            <a:ext cx="1096647" cy="396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78" dirty="0">
                <a:latin typeface="Times New Roman" pitchFamily="18" charset="0"/>
                <a:cs typeface="Times New Roman" pitchFamily="18" charset="0"/>
              </a:rPr>
              <a:t>Режим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022710" y="18154854"/>
            <a:ext cx="2505173" cy="396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78" dirty="0">
                <a:latin typeface="Times New Roman" pitchFamily="18" charset="0"/>
                <a:cs typeface="Times New Roman" pitchFamily="18" charset="0"/>
              </a:rPr>
              <a:t>Долевое направление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826608" y="18182232"/>
            <a:ext cx="2906245" cy="396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78" dirty="0">
                <a:latin typeface="Times New Roman" pitchFamily="18" charset="0"/>
                <a:cs typeface="Times New Roman" pitchFamily="18" charset="0"/>
              </a:rPr>
              <a:t>Поперечное направление</a:t>
            </a:r>
          </a:p>
        </p:txBody>
      </p:sp>
      <p:pic>
        <p:nvPicPr>
          <p:cNvPr id="39" name="Рисунок 3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87194" y="8821192"/>
            <a:ext cx="2576651" cy="285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63093" y="8821192"/>
            <a:ext cx="2664789" cy="28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26092709" y="8362209"/>
            <a:ext cx="1096647" cy="396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78" dirty="0">
                <a:latin typeface="Times New Roman" pitchFamily="18" charset="0"/>
                <a:cs typeface="Times New Roman" pitchFamily="18" charset="0"/>
              </a:rPr>
              <a:t>Режим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184529" y="11695658"/>
            <a:ext cx="1096647" cy="396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78" dirty="0">
                <a:latin typeface="Times New Roman" pitchFamily="18" charset="0"/>
                <a:cs typeface="Times New Roman" pitchFamily="18" charset="0"/>
              </a:rPr>
              <a:t>Режим 3</a:t>
            </a:r>
          </a:p>
        </p:txBody>
      </p:sp>
      <p:pic>
        <p:nvPicPr>
          <p:cNvPr id="43" name="Рисунок 4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82792" y="12205568"/>
            <a:ext cx="2681098" cy="267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77644" y="12205568"/>
            <a:ext cx="2681098" cy="259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887194" y="15266576"/>
            <a:ext cx="2728683" cy="286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26071956" y="14869864"/>
            <a:ext cx="1096647" cy="396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78" dirty="0">
                <a:latin typeface="Times New Roman" pitchFamily="18" charset="0"/>
                <a:cs typeface="Times New Roman" pitchFamily="18" charset="0"/>
              </a:rPr>
              <a:t>Режим 4</a:t>
            </a:r>
          </a:p>
        </p:txBody>
      </p:sp>
      <p:pic>
        <p:nvPicPr>
          <p:cNvPr id="47" name="Рисунок 46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863094" y="15266576"/>
            <a:ext cx="2664789" cy="288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5375" y="7957096"/>
            <a:ext cx="8902084" cy="6266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5375" y="14663113"/>
            <a:ext cx="8758068" cy="5617645"/>
          </a:xfrm>
          <a:prstGeom prst="rect">
            <a:avLst/>
          </a:prstGeom>
          <a:effectLst>
            <a:outerShdw blurRad="863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19146" y="1409640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горячей прокатки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7896" y="20357955"/>
            <a:ext cx="756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непрерывной термической обработки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351</Words>
  <Application>Microsoft Office PowerPoint</Application>
  <PresentationFormat>Произвольный</PresentationFormat>
  <Paragraphs>99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влияние РЕЖИМОВ ОТЖИГА ХОЛОДНОКАТАНЫХ РУЛОНОВ алюминиевых сплавов серии 2ХХХ  НА получаемый РАЗМЕР ЗЕРНА и МЕХАНИЧЕСКИЕ СВОЙСТВА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Бурибаев Эдуард Ильфатович</dc:creator>
  <cp:lastModifiedBy>Пользователь Windows</cp:lastModifiedBy>
  <cp:revision>35</cp:revision>
  <dcterms:created xsi:type="dcterms:W3CDTF">2024-05-20T07:02:05Z</dcterms:created>
  <dcterms:modified xsi:type="dcterms:W3CDTF">2024-05-27T05:16:50Z</dcterms:modified>
</cp:coreProperties>
</file>