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4E082-4DA2-4F52-BF8E-A96AAE93224D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31B42-6E2E-4329-A01C-FB248758F3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AD670-1D6E-4519-9A3F-7DB0131E2C43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C5253-04F1-4ADA-B454-359626662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EAFD82-F3C7-4128-9215-62CC96E7F2FF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8FA4-31A8-4B0C-96D5-CB81BACF3E6E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46B-5D4D-4347-A6A6-A88430F6D8F7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786C-988E-45C0-B155-F269A0A109A4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12BE-E43D-4448-A661-0CF88A7EEF61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4C55-16C2-4554-BE5A-E7CB8B3B0E24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95EA5E-FA17-47FD-90DD-22BAE88EEDBB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/>
              <a:t>ИМАШ УрО РАН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7D8B68-003F-48A4-89E8-89E515A4F3F1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F9E6-D3DB-40A7-B1F6-86851D785635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0132-C047-4E20-B275-2AF05666C9E3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CD2B-A7DC-496C-96A2-177D0F9F1588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ИМАШ УрО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87B9502-7BAB-49C5-9594-67C0B6B46186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/>
              <a:t>ИМАШ УрО РАН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F9536E4-F45D-4D2A-90EF-A303146C6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2844" y="500042"/>
            <a:ext cx="8858312" cy="3000396"/>
          </a:xfrm>
        </p:spPr>
        <p:txBody>
          <a:bodyPr>
            <a:noAutofit/>
          </a:bodyPr>
          <a:lstStyle/>
          <a:p>
            <a:pPr algn="ctr"/>
            <a:br>
              <a:rPr lang="ru-RU" sz="3400" b="1" i="1" kern="0" dirty="0">
                <a:latin typeface="Cambria" pitchFamily="18" charset="0"/>
              </a:rPr>
            </a:br>
            <a:r>
              <a:rPr lang="ru-RU" sz="3400" b="1" i="1" kern="0" dirty="0">
                <a:latin typeface="Cambria" pitchFamily="18" charset="0"/>
              </a:rPr>
              <a:t>Калинина Наталья Александровна</a:t>
            </a:r>
            <a:br>
              <a:rPr lang="ru-RU" sz="3400" b="1" i="1" kern="0" dirty="0">
                <a:latin typeface="Cambria" pitchFamily="18" charset="0"/>
              </a:rPr>
            </a:br>
            <a:r>
              <a:rPr lang="ru-RU" sz="3200" b="1" i="1" dirty="0">
                <a:latin typeface="Cambria" pitchFamily="18" charset="0"/>
              </a:rPr>
              <a:t>аспирант 1 </a:t>
            </a:r>
            <a:r>
              <a:rPr lang="ru-RU" sz="3200" b="1" i="1" kern="0" dirty="0">
                <a:latin typeface="Cambria" pitchFamily="18" charset="0"/>
              </a:rPr>
              <a:t>года обучения </a:t>
            </a:r>
            <a:br>
              <a:rPr lang="ru-RU" sz="3300" i="1" kern="0" dirty="0">
                <a:latin typeface="Cambria" pitchFamily="18" charset="0"/>
              </a:rPr>
            </a:br>
            <a:br>
              <a:rPr lang="ru-RU" sz="3600" i="1" kern="0" dirty="0">
                <a:latin typeface="Cambria" pitchFamily="18" charset="0"/>
              </a:rPr>
            </a:br>
            <a:r>
              <a:rPr lang="ru-RU" sz="2800" kern="0" dirty="0">
                <a:latin typeface="Cambria" pitchFamily="18" charset="0"/>
              </a:rPr>
              <a:t>тема диссертации: </a:t>
            </a:r>
            <a:r>
              <a:rPr lang="ru-RU" sz="2800" dirty="0">
                <a:latin typeface="Cambria" pitchFamily="18" charset="0"/>
              </a:rPr>
              <a:t>«Контроль режимов термической обработки алюминиевых сплавов с целью оптимизации технологии прессового производства»</a:t>
            </a:r>
            <a:endParaRPr lang="ru-RU" sz="2800" i="1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276090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2000" kern="0" dirty="0">
                <a:latin typeface="Cambria" pitchFamily="18" charset="0"/>
              </a:rPr>
              <a:t>2</a:t>
            </a:r>
            <a:r>
              <a:rPr lang="ru-RU" sz="2000" kern="0" dirty="0">
                <a:latin typeface="Cambria" pitchFamily="18" charset="0"/>
              </a:rPr>
              <a:t>.2.8 «Методы и приборы контроля и диагностики материалов, изделий, веществ и </a:t>
            </a:r>
            <a:r>
              <a:rPr lang="ru-RU" sz="2000" dirty="0">
                <a:latin typeface="Cambria" pitchFamily="18" charset="0"/>
              </a:rPr>
              <a:t>природной среды»</a:t>
            </a:r>
          </a:p>
          <a:p>
            <a:pPr lvl="0">
              <a:buNone/>
            </a:pPr>
            <a:endParaRPr lang="ru-RU" sz="2000" dirty="0">
              <a:latin typeface="Cambria" pitchFamily="18" charset="0"/>
            </a:endParaRPr>
          </a:p>
          <a:p>
            <a:pPr lvl="0">
              <a:buNone/>
            </a:pPr>
            <a:r>
              <a:rPr lang="ru-RU" sz="2000" dirty="0">
                <a:latin typeface="Cambria" pitchFamily="18" charset="0"/>
              </a:rPr>
              <a:t>Научный руководитель: д.т.н. Швейкин Владимир Павлович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86"/>
            <a:ext cx="8229600" cy="642926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latin typeface="Cambria" pitchFamily="18" charset="0"/>
              </a:rPr>
              <a:t>I.</a:t>
            </a:r>
            <a:r>
              <a:rPr lang="ru-RU" sz="3400" dirty="0">
                <a:latin typeface="Cambria" pitchFamily="18" charset="0"/>
              </a:rPr>
              <a:t> Ход работы над диссертацией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643998" cy="3786214"/>
          </a:xfrm>
        </p:spPr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ru-RU" sz="1800" dirty="0">
                <a:latin typeface="Cambria" pitchFamily="18" charset="0"/>
              </a:rPr>
              <a:t>Произведен обзор литературных данных по тематике диссертационной работы.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800" dirty="0">
                <a:latin typeface="Cambria" pitchFamily="18" charset="0"/>
              </a:rPr>
              <a:t>Исследованы особенности формирования микроструктуры и  комплекса механических свойств алюминиевых сплавов </a:t>
            </a:r>
            <a:r>
              <a:rPr lang="ru-RU" sz="1800">
                <a:latin typeface="Cambria" pitchFamily="18" charset="0"/>
              </a:rPr>
              <a:t>на различных стадиях прессования.</a:t>
            </a:r>
            <a:endParaRPr lang="ru-RU" sz="1800" dirty="0">
              <a:latin typeface="Cambria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800" dirty="0">
                <a:latin typeface="Cambria" pitchFamily="18" charset="0"/>
              </a:rPr>
              <a:t>Совместно с научным руководителем сформулирован план экспериментальных работ (2 этап исследований).</a:t>
            </a:r>
          </a:p>
          <a:p>
            <a:pPr marL="452628" indent="-342900">
              <a:buNone/>
            </a:pPr>
            <a:endParaRPr lang="ru-RU" sz="1800" dirty="0">
              <a:latin typeface="Cambria" pitchFamily="18" charset="0"/>
            </a:endParaRPr>
          </a:p>
          <a:p>
            <a:pPr marL="452628" indent="-342900">
              <a:buNone/>
            </a:pPr>
            <a:r>
              <a:rPr lang="ru-RU" sz="1800" dirty="0">
                <a:latin typeface="Cambria" pitchFamily="18" charset="0"/>
              </a:rPr>
              <a:t>Дополнительно:</a:t>
            </a:r>
          </a:p>
          <a:p>
            <a:pPr marL="452628" indent="-342900"/>
            <a:r>
              <a:rPr lang="ru-RU" sz="1800" dirty="0">
                <a:latin typeface="Cambria" pitchFamily="18" charset="0"/>
              </a:rPr>
              <a:t>сдан кандидатский экзамен по дисциплине «История и философия науки»;</a:t>
            </a:r>
          </a:p>
          <a:p>
            <a:pPr marL="452628" indent="-342900"/>
            <a:r>
              <a:rPr lang="ru-RU" sz="1800" dirty="0">
                <a:latin typeface="Cambria" pitchFamily="18" charset="0"/>
              </a:rPr>
              <a:t>на период обучения 2023/24г запланирована подготовка и сдача кандидатского экзамена по дисциплине «Иностранный язык»</a:t>
            </a:r>
          </a:p>
          <a:p>
            <a:pPr marL="452628" indent="-342900"/>
            <a:endParaRPr lang="ru-RU" sz="2200" dirty="0">
              <a:latin typeface="Cambria" pitchFamily="18" charset="0"/>
            </a:endParaRPr>
          </a:p>
          <a:p>
            <a:pPr marL="452628" indent="-342900">
              <a:buNone/>
            </a:pPr>
            <a:endParaRPr lang="ru-RU" sz="2200" dirty="0">
              <a:latin typeface="Cambria" pitchFamily="18" charset="0"/>
            </a:endParaRPr>
          </a:p>
          <a:p>
            <a:pPr marL="452628" indent="-342900">
              <a:buNone/>
            </a:pPr>
            <a:endParaRPr lang="ru-RU" sz="2200" dirty="0">
              <a:latin typeface="Cambria" pitchFamily="18" charset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8596" y="6215082"/>
            <a:ext cx="2143140" cy="457200"/>
          </a:xfrm>
        </p:spPr>
        <p:txBody>
          <a:bodyPr/>
          <a:lstStyle/>
          <a:p>
            <a:pPr algn="ctr"/>
            <a:r>
              <a:rPr lang="ru-RU" sz="2000" dirty="0">
                <a:latin typeface="Cambria" pitchFamily="18" charset="0"/>
              </a:rPr>
              <a:t>ИМАШ </a:t>
            </a:r>
            <a:r>
              <a:rPr lang="ru-RU" sz="2000" dirty="0" err="1">
                <a:latin typeface="Cambria" pitchFamily="18" charset="0"/>
              </a:rPr>
              <a:t>УрО</a:t>
            </a:r>
            <a:r>
              <a:rPr lang="ru-RU" sz="2000" dirty="0">
                <a:latin typeface="Cambria" pitchFamily="18" charset="0"/>
              </a:rPr>
              <a:t> РАН</a:t>
            </a:r>
          </a:p>
        </p:txBody>
      </p:sp>
      <p:pic>
        <p:nvPicPr>
          <p:cNvPr id="7" name="Picture 2" descr="ОАО &quot;КУМЗ&quot;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409994" y="6143644"/>
            <a:ext cx="2591162" cy="54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26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latin typeface="Cambria" pitchFamily="18" charset="0"/>
              </a:rPr>
              <a:t>II.</a:t>
            </a:r>
            <a:r>
              <a:rPr lang="ru-RU" sz="3400" dirty="0">
                <a:latin typeface="Cambria" pitchFamily="18" charset="0"/>
              </a:rPr>
              <a:t> Список опубликованных статей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572032"/>
          </a:xfrm>
        </p:spPr>
        <p:txBody>
          <a:bodyPr>
            <a:normAutofit fontScale="92500"/>
          </a:bodyPr>
          <a:lstStyle/>
          <a:p>
            <a:r>
              <a:rPr lang="ru-RU" sz="1800" b="1" dirty="0">
                <a:latin typeface="Cambria" pitchFamily="18" charset="0"/>
              </a:rPr>
              <a:t>базы цитирования </a:t>
            </a:r>
            <a:r>
              <a:rPr lang="en-US" sz="1800" b="1" dirty="0">
                <a:latin typeface="Cambria" pitchFamily="18" charset="0"/>
              </a:rPr>
              <a:t>Web of Science</a:t>
            </a:r>
            <a:r>
              <a:rPr lang="ru-RU" sz="1800" b="1" dirty="0">
                <a:latin typeface="Cambria" pitchFamily="18" charset="0"/>
              </a:rPr>
              <a:t>, </a:t>
            </a:r>
            <a:r>
              <a:rPr lang="en-US" sz="1800" b="1" dirty="0">
                <a:latin typeface="Cambria" pitchFamily="18" charset="0"/>
              </a:rPr>
              <a:t>Scopus</a:t>
            </a:r>
            <a:r>
              <a:rPr lang="ru-RU" sz="1800" b="1" dirty="0">
                <a:latin typeface="Cambria" pitchFamily="18" charset="0"/>
              </a:rPr>
              <a:t>:</a:t>
            </a:r>
          </a:p>
          <a:p>
            <a:pPr marL="452628" indent="-342900">
              <a:buAutoNum type="arabicPeriod"/>
            </a:pPr>
            <a:r>
              <a:rPr lang="ru-RU" sz="1800" dirty="0">
                <a:latin typeface="Cambria" pitchFamily="18" charset="0"/>
              </a:rPr>
              <a:t>Логинов Ю.Н., </a:t>
            </a:r>
            <a:r>
              <a:rPr lang="ru-RU" sz="1800" dirty="0" err="1">
                <a:latin typeface="Cambria" pitchFamily="18" charset="0"/>
              </a:rPr>
              <a:t>Разинкин</a:t>
            </a:r>
            <a:r>
              <a:rPr lang="ru-RU" sz="1800" dirty="0">
                <a:latin typeface="Cambria" pitchFamily="18" charset="0"/>
              </a:rPr>
              <a:t> А.В., </a:t>
            </a:r>
            <a:r>
              <a:rPr lang="ru-RU" sz="1800" dirty="0" err="1">
                <a:latin typeface="Cambria" pitchFamily="18" charset="0"/>
              </a:rPr>
              <a:t>Шимов</a:t>
            </a:r>
            <a:r>
              <a:rPr lang="ru-RU" sz="1800" dirty="0">
                <a:latin typeface="Cambria" pitchFamily="18" charset="0"/>
              </a:rPr>
              <a:t> Г.В., Мальцева Т.В., Бушуева Н.И., </a:t>
            </a:r>
            <a:r>
              <a:rPr lang="ru-RU" sz="1800" dirty="0" err="1">
                <a:latin typeface="Cambria" pitchFamily="18" charset="0"/>
              </a:rPr>
              <a:t>Дымшакова</a:t>
            </a:r>
            <a:r>
              <a:rPr lang="ru-RU" sz="1800" dirty="0">
                <a:latin typeface="Cambria" pitchFamily="18" charset="0"/>
              </a:rPr>
              <a:t> Е.Г., Калинина Н.А.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ru-RU" sz="1800" dirty="0">
                <a:latin typeface="Cambria" pitchFamily="18" charset="0"/>
              </a:rPr>
              <a:t>Структурное состояние и деформации заготовки из алюминиевого сплава в начальной стадии прессования. </a:t>
            </a:r>
            <a:r>
              <a:rPr lang="ru-RU" sz="1800" i="1" dirty="0">
                <a:latin typeface="Cambria" pitchFamily="18" charset="0"/>
              </a:rPr>
              <a:t>Известия вузов.</a:t>
            </a:r>
            <a:r>
              <a:rPr lang="en-US" sz="1800" i="1" dirty="0">
                <a:latin typeface="Cambria" pitchFamily="18" charset="0"/>
              </a:rPr>
              <a:t> </a:t>
            </a:r>
            <a:r>
              <a:rPr lang="ru-RU" sz="1800" i="1" dirty="0">
                <a:latin typeface="Cambria" pitchFamily="18" charset="0"/>
              </a:rPr>
              <a:t>Цветная металлургия. 2023;29(2):29–37. </a:t>
            </a:r>
            <a:r>
              <a:rPr lang="en-US" sz="1800" dirty="0">
                <a:latin typeface="Cambria" pitchFamily="18" charset="0"/>
              </a:rPr>
              <a:t>https://doi.org/10.17073/0021-3438-2023-2-29-37</a:t>
            </a:r>
            <a:endParaRPr lang="ru-RU" sz="1800" i="1" dirty="0">
              <a:latin typeface="Cambria" pitchFamily="18" charset="0"/>
            </a:endParaRPr>
          </a:p>
          <a:p>
            <a:pPr marL="452628" indent="-342900"/>
            <a:r>
              <a:rPr lang="ru-RU" sz="1800" b="1" dirty="0">
                <a:latin typeface="Cambria" pitchFamily="18" charset="0"/>
              </a:rPr>
              <a:t>труды конференций:</a:t>
            </a:r>
            <a:endParaRPr lang="en-US" sz="1800" dirty="0">
              <a:latin typeface="Cambria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800" dirty="0">
                <a:latin typeface="Cambria" pitchFamily="18" charset="0"/>
              </a:rPr>
              <a:t>Каманцев И.С., Калинина Н.А., Швейкин В.П., Мальцева Т.В., Пугачева Н.Б., </a:t>
            </a:r>
            <a:r>
              <a:rPr lang="ru-RU" sz="1800" dirty="0" err="1">
                <a:latin typeface="Cambria" pitchFamily="18" charset="0"/>
              </a:rPr>
              <a:t>Разинкин</a:t>
            </a:r>
            <a:r>
              <a:rPr lang="ru-RU" sz="1800" dirty="0">
                <a:latin typeface="Cambria" pitchFamily="18" charset="0"/>
              </a:rPr>
              <a:t> А.В. Анализ особенностей производства прессованных изделий из алюминиевых сплавов на ОАО «КУМЗ» с целью снижения технологических отходов / онлайн конференция </a:t>
            </a:r>
            <a:r>
              <a:rPr lang="ru-RU" sz="1800" dirty="0"/>
              <a:t>УМНОЦ «Передовые производственные технологии и материалы». 2-3 марта 2023 г. Екатеринбург</a:t>
            </a:r>
            <a:r>
              <a:rPr lang="ru-RU" sz="1800" dirty="0">
                <a:latin typeface="Cambria" pitchFamily="18" charset="0"/>
              </a:rPr>
              <a:t>.  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1800" dirty="0">
                <a:latin typeface="Cambria" pitchFamily="18" charset="0"/>
              </a:rPr>
              <a:t>Калинина Н.А., Пугачева Н.Б., Швейкин В.П., Каманцев И.С., Путилова Е.А. Исследование структуры и механических свойств алюминиевого сплава АД33 на различных стадиях прессования / Сборник тезисов </a:t>
            </a:r>
            <a:r>
              <a:rPr lang="ru-RU" sz="1800" dirty="0"/>
              <a:t>VIII международной молодежной научно-практической конференции  </a:t>
            </a:r>
            <a:r>
              <a:rPr lang="ru-RU" sz="1800" dirty="0" err="1"/>
              <a:t>Magnitogorsk</a:t>
            </a:r>
            <a:r>
              <a:rPr lang="ru-RU" sz="1800" dirty="0"/>
              <a:t> Rolling </a:t>
            </a:r>
            <a:r>
              <a:rPr lang="ru-RU" sz="1800" dirty="0" err="1"/>
              <a:t>Practice</a:t>
            </a:r>
            <a:r>
              <a:rPr lang="ru-RU" sz="1800" dirty="0"/>
              <a:t>. 30 мая – 3 июня 2023 г. Магнитогорск.</a:t>
            </a:r>
            <a:endParaRPr lang="ru-RU" sz="1200" dirty="0"/>
          </a:p>
          <a:p>
            <a:pPr marL="452628" indent="-342900">
              <a:buFont typeface="+mj-lt"/>
              <a:buAutoNum type="arabicPeriod"/>
            </a:pPr>
            <a:endParaRPr lang="ru-RU" sz="1800" dirty="0">
              <a:latin typeface="Cambria" pitchFamily="18" charset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8596" y="6215082"/>
            <a:ext cx="2143140" cy="457200"/>
          </a:xfrm>
        </p:spPr>
        <p:txBody>
          <a:bodyPr/>
          <a:lstStyle/>
          <a:p>
            <a:pPr algn="ctr"/>
            <a:r>
              <a:rPr lang="ru-RU" sz="2000" dirty="0">
                <a:latin typeface="Cambria" pitchFamily="18" charset="0"/>
              </a:rPr>
              <a:t>ИМАШ </a:t>
            </a:r>
            <a:r>
              <a:rPr lang="ru-RU" sz="2000" dirty="0" err="1">
                <a:latin typeface="Cambria" pitchFamily="18" charset="0"/>
              </a:rPr>
              <a:t>УрО</a:t>
            </a:r>
            <a:r>
              <a:rPr lang="ru-RU" sz="2000" dirty="0">
                <a:latin typeface="Cambria" pitchFamily="18" charset="0"/>
              </a:rPr>
              <a:t> РАН</a:t>
            </a:r>
          </a:p>
        </p:txBody>
      </p:sp>
      <p:pic>
        <p:nvPicPr>
          <p:cNvPr id="5" name="Picture 2" descr="ОАО &quot;КУМЗ&quot;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409994" y="6143644"/>
            <a:ext cx="2591162" cy="54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en-US" sz="3400" dirty="0">
                <a:latin typeface="Cambria" pitchFamily="18" charset="0"/>
              </a:rPr>
              <a:t>III.</a:t>
            </a:r>
            <a:r>
              <a:rPr lang="ru-RU" sz="3400" dirty="0">
                <a:latin typeface="Cambria" pitchFamily="18" charset="0"/>
              </a:rPr>
              <a:t> Участие в конференциях (доклады) </a:t>
            </a:r>
            <a:br>
              <a:rPr lang="ru-RU" sz="3400" dirty="0">
                <a:latin typeface="Cambria" pitchFamily="18" charset="0"/>
              </a:rPr>
            </a:br>
            <a:r>
              <a:rPr lang="ru-RU" sz="3400" dirty="0">
                <a:latin typeface="Cambria" pitchFamily="18" charset="0"/>
              </a:rPr>
              <a:t>за период обучения в аспирантуре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8596" y="6215082"/>
            <a:ext cx="2143140" cy="457200"/>
          </a:xfrm>
        </p:spPr>
        <p:txBody>
          <a:bodyPr/>
          <a:lstStyle/>
          <a:p>
            <a:pPr algn="ctr"/>
            <a:r>
              <a:rPr lang="ru-RU" sz="2000" dirty="0">
                <a:latin typeface="Cambria" pitchFamily="18" charset="0"/>
              </a:rPr>
              <a:t>ИМАШ </a:t>
            </a:r>
            <a:r>
              <a:rPr lang="ru-RU" sz="2000" dirty="0" err="1">
                <a:latin typeface="Cambria" pitchFamily="18" charset="0"/>
              </a:rPr>
              <a:t>УрО</a:t>
            </a:r>
            <a:r>
              <a:rPr lang="ru-RU" sz="2000" dirty="0">
                <a:latin typeface="Cambria" pitchFamily="18" charset="0"/>
              </a:rPr>
              <a:t> РАН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928802"/>
          <a:ext cx="8286808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 </a:t>
                      </a:r>
                      <a:r>
                        <a:rPr lang="ru-RU" dirty="0" err="1"/>
                        <a:t>п</a:t>
                      </a:r>
                      <a:r>
                        <a:rPr lang="ru-RU" dirty="0"/>
                        <a:t>/</a:t>
                      </a:r>
                      <a:r>
                        <a:rPr lang="ru-RU" dirty="0" err="1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Название конференции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Место и дата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Название доклада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УМНОЦ «Передовые производственные технологии и материалы»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УрФУ</a:t>
                      </a:r>
                      <a:r>
                        <a:rPr lang="ru-RU" baseline="0" dirty="0"/>
                        <a:t>, г. Екатеринбург </a:t>
                      </a:r>
                      <a:r>
                        <a:rPr lang="ru-RU" dirty="0" err="1"/>
                        <a:t>Онлайн-конференция</a:t>
                      </a:r>
                      <a:r>
                        <a:rPr lang="ru-RU" dirty="0"/>
                        <a:t> </a:t>
                      </a:r>
                    </a:p>
                    <a:p>
                      <a:r>
                        <a:rPr lang="ru-RU" dirty="0"/>
                        <a:t>02-03.03.2023г.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Анализ особенностей производства прессованных изделий из алюминиевых сплавов на ОАО «КУМЗ» с целью снижения технологических отходов.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VIII международная молодежная научно-практическая конференция  </a:t>
                      </a:r>
                      <a:r>
                        <a:rPr lang="ru-RU" sz="1800" dirty="0" err="1"/>
                        <a:t>Magnitogorsk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Rolling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Practice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г. Магнитогорск,</a:t>
                      </a:r>
                      <a:r>
                        <a:rPr lang="ru-RU" baseline="0" dirty="0"/>
                        <a:t> 30.05.-03.06.2023г.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Исследование структуры и механических свойств алюминиевого сплава АД33 на различных стадиях прессования.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 descr="ОАО &quot;КУМЗ&quot;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409994" y="6143644"/>
            <a:ext cx="2591162" cy="54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8596" y="6215082"/>
            <a:ext cx="2143140" cy="457200"/>
          </a:xfrm>
        </p:spPr>
        <p:txBody>
          <a:bodyPr/>
          <a:lstStyle/>
          <a:p>
            <a:pPr algn="ctr"/>
            <a:r>
              <a:rPr lang="ru-RU" sz="2000" dirty="0">
                <a:latin typeface="Cambria" pitchFamily="18" charset="0"/>
              </a:rPr>
              <a:t>ИМАШ </a:t>
            </a:r>
            <a:r>
              <a:rPr lang="ru-RU" sz="2000" dirty="0" err="1">
                <a:latin typeface="Cambria" pitchFamily="18" charset="0"/>
              </a:rPr>
              <a:t>УрО</a:t>
            </a:r>
            <a:r>
              <a:rPr lang="ru-RU" sz="2000" dirty="0">
                <a:latin typeface="Cambria" pitchFamily="18" charset="0"/>
              </a:rPr>
              <a:t> РАН</a:t>
            </a:r>
          </a:p>
        </p:txBody>
      </p:sp>
      <p:pic>
        <p:nvPicPr>
          <p:cNvPr id="7" name="Picture 2" descr="ОАО &quot;КУМЗ&quot;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409994" y="6143644"/>
            <a:ext cx="2591162" cy="54204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14480" y="2428868"/>
            <a:ext cx="590075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ambria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350</TotalTime>
  <Words>446</Words>
  <Application>Microsoft Office PowerPoint</Application>
  <PresentationFormat>Экран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Cambria</vt:lpstr>
      <vt:lpstr>Georgia</vt:lpstr>
      <vt:lpstr>Trebuchet MS</vt:lpstr>
      <vt:lpstr>Wingdings 2</vt:lpstr>
      <vt:lpstr>Городская</vt:lpstr>
      <vt:lpstr> Калинина Наталья Александровна аспирант 1 года обучения   тема диссертации: «Контроль режимов термической обработки алюминиевых сплавов с целью оптимизации технологии прессового производства»</vt:lpstr>
      <vt:lpstr>I. Ход работы над диссертацией</vt:lpstr>
      <vt:lpstr>II. Список опубликованных статей</vt:lpstr>
      <vt:lpstr>III. Участие в конференциях (доклады)  за период обучения в аспирантуре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Наташенька</dc:creator>
  <cp:lastModifiedBy>Ivan21</cp:lastModifiedBy>
  <cp:revision>52</cp:revision>
  <dcterms:created xsi:type="dcterms:W3CDTF">2023-06-16T14:43:37Z</dcterms:created>
  <dcterms:modified xsi:type="dcterms:W3CDTF">2023-06-27T04:56:27Z</dcterms:modified>
</cp:coreProperties>
</file>